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2" r:id="rId1"/>
    <p:sldMasterId id="2147484595" r:id="rId2"/>
    <p:sldMasterId id="2147484597" r:id="rId3"/>
    <p:sldMasterId id="2147484613" r:id="rId4"/>
  </p:sldMasterIdLst>
  <p:notesMasterIdLst>
    <p:notesMasterId r:id="rId48"/>
  </p:notesMasterIdLst>
  <p:handoutMasterIdLst>
    <p:handoutMasterId r:id="rId49"/>
  </p:handoutMasterIdLst>
  <p:sldIdLst>
    <p:sldId id="256" r:id="rId5"/>
    <p:sldId id="374" r:id="rId6"/>
    <p:sldId id="401" r:id="rId7"/>
    <p:sldId id="346" r:id="rId8"/>
    <p:sldId id="393" r:id="rId9"/>
    <p:sldId id="392" r:id="rId10"/>
    <p:sldId id="391" r:id="rId11"/>
    <p:sldId id="403" r:id="rId12"/>
    <p:sldId id="402" r:id="rId13"/>
    <p:sldId id="419" r:id="rId14"/>
    <p:sldId id="263" r:id="rId15"/>
    <p:sldId id="323" r:id="rId16"/>
    <p:sldId id="404" r:id="rId17"/>
    <p:sldId id="382" r:id="rId18"/>
    <p:sldId id="408" r:id="rId19"/>
    <p:sldId id="366" r:id="rId20"/>
    <p:sldId id="365" r:id="rId21"/>
    <p:sldId id="367" r:id="rId22"/>
    <p:sldId id="368" r:id="rId23"/>
    <p:sldId id="295" r:id="rId24"/>
    <p:sldId id="338" r:id="rId25"/>
    <p:sldId id="369" r:id="rId26"/>
    <p:sldId id="383" r:id="rId27"/>
    <p:sldId id="353" r:id="rId28"/>
    <p:sldId id="405" r:id="rId29"/>
    <p:sldId id="415" r:id="rId30"/>
    <p:sldId id="375" r:id="rId31"/>
    <p:sldId id="416" r:id="rId32"/>
    <p:sldId id="410" r:id="rId33"/>
    <p:sldId id="411" r:id="rId34"/>
    <p:sldId id="412" r:id="rId35"/>
    <p:sldId id="413" r:id="rId36"/>
    <p:sldId id="373" r:id="rId37"/>
    <p:sldId id="359" r:id="rId38"/>
    <p:sldId id="370" r:id="rId39"/>
    <p:sldId id="371" r:id="rId40"/>
    <p:sldId id="414" r:id="rId41"/>
    <p:sldId id="398" r:id="rId42"/>
    <p:sldId id="354" r:id="rId43"/>
    <p:sldId id="356" r:id="rId44"/>
    <p:sldId id="357" r:id="rId45"/>
    <p:sldId id="394" r:id="rId46"/>
    <p:sldId id="334" r:id="rId47"/>
  </p:sldIdLst>
  <p:sldSz cx="9144000" cy="6858000" type="screen4x3"/>
  <p:notesSz cx="10680700" cy="7569200"/>
  <p:defaultTextStyle>
    <a:defPPr>
      <a:defRPr lang="ru-RU"/>
    </a:defPPr>
    <a:lvl1pPr algn="l" defTabSz="40005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+mn-ea"/>
        <a:cs typeface="+mn-cs"/>
      </a:defRPr>
    </a:lvl1pPr>
    <a:lvl2pPr marL="400050" indent="57150" algn="l" defTabSz="40005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+mn-ea"/>
        <a:cs typeface="+mn-cs"/>
      </a:defRPr>
    </a:lvl2pPr>
    <a:lvl3pPr marL="800100" indent="114300" algn="l" defTabSz="40005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+mn-ea"/>
        <a:cs typeface="+mn-cs"/>
      </a:defRPr>
    </a:lvl3pPr>
    <a:lvl4pPr marL="1201738" indent="169863" algn="l" defTabSz="40005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+mn-ea"/>
        <a:cs typeface="+mn-cs"/>
      </a:defRPr>
    </a:lvl4pPr>
    <a:lvl5pPr marL="1601788" indent="227013" algn="l" defTabSz="40005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09">
          <p15:clr>
            <a:srgbClr val="A4A3A4"/>
          </p15:clr>
        </p15:guide>
        <p15:guide id="2" pos="1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0000"/>
    <a:srgbClr val="FA2812"/>
    <a:srgbClr val="4140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30488"/>
    <p:restoredTop sz="88856"/>
  </p:normalViewPr>
  <p:slideViewPr>
    <p:cSldViewPr snapToGrid="0" snapToObjects="1">
      <p:cViewPr>
        <p:scale>
          <a:sx n="70" d="100"/>
          <a:sy n="70" d="100"/>
        </p:scale>
        <p:origin x="-126" y="-168"/>
      </p:cViewPr>
      <p:guideLst>
        <p:guide orient="horz" pos="2609"/>
        <p:guide pos="18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6275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049963" y="0"/>
            <a:ext cx="46275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7F10AA-3E79-C547-AA45-F8B023B51BE9}" type="datetimeFigureOut">
              <a:rPr lang="ru-RU" altLang="ru-RU"/>
              <a:pPr>
                <a:defRPr/>
              </a:pPr>
              <a:t>29.09.2016</a:t>
            </a:fld>
            <a:endParaRPr lang="ru-RU" altLang="ru-RU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7189788"/>
            <a:ext cx="46275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049963" y="7189788"/>
            <a:ext cx="46275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BB4718-FF84-6649-A383-FE3C82CC44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49192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27563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Arial" charset="0"/>
                <a:cs typeface="Arial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49963" y="0"/>
            <a:ext cx="4627562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" charset="0"/>
                <a:cs typeface="Arial" charset="0"/>
              </a:defRPr>
            </a:lvl1pPr>
          </a:lstStyle>
          <a:p>
            <a:fld id="{A0E5652B-CE32-9A47-A080-3AF3344D2295}" type="datetimeFigureOut">
              <a:rPr lang="ru-RU" altLang="ru-RU"/>
              <a:pPr/>
              <a:t>29.09.2016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48050" y="568325"/>
            <a:ext cx="3784600" cy="2838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8388" y="3595688"/>
            <a:ext cx="8543925" cy="3405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9788"/>
            <a:ext cx="4627563" cy="3778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Arial" charset="0"/>
                <a:cs typeface="Arial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49963" y="7189788"/>
            <a:ext cx="4627562" cy="3778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" charset="0"/>
                <a:cs typeface="Arial" charset="0"/>
              </a:defRPr>
            </a:lvl1pPr>
          </a:lstStyle>
          <a:p>
            <a:fld id="{EA24823F-083B-464A-9312-3C2B950F86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2144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+mn-lt"/>
        <a:ea typeface="ヒラギノ角ゴ Pro W3" charset="0"/>
        <a:cs typeface="Arial" charset="0"/>
      </a:defRPr>
    </a:lvl1pPr>
    <a:lvl2pPr marL="40005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8001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201738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601788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004170" algn="l" defTabSz="80166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5004" algn="l" defTabSz="80166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5838" algn="l" defTabSz="80166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6672" algn="l" defTabSz="80166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ea typeface="ヒラギノ角ゴ Pro W3" charset="-128"/>
            </a:endParaRPr>
          </a:p>
        </p:txBody>
      </p:sp>
      <p:sp>
        <p:nvSpPr>
          <p:cNvPr id="81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fld id="{80FAF2BB-4EE5-F14B-BEAF-9798D793DCD2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76403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solidFill>
                <a:srgbClr val="17375E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fld id="{7E468659-B0A2-6E42-8261-62456AF33711}" type="slidenum">
              <a:rPr lang="ru-RU" altLang="ru-RU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2192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solidFill>
                <a:srgbClr val="17375E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fld id="{973D08FE-0805-E046-8BC1-93D2C0B63551}" type="slidenum">
              <a:rPr lang="ru-RU" altLang="ru-RU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5737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solidFill>
                <a:srgbClr val="17375E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0963" name="Номер слайда 3"/>
          <p:cNvSpPr txBox="1">
            <a:spLocks noGrp="1"/>
          </p:cNvSpPr>
          <p:nvPr/>
        </p:nvSpPr>
        <p:spPr bwMode="auto">
          <a:xfrm>
            <a:off x="6049963" y="7189788"/>
            <a:ext cx="46275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fld id="{0612C2C0-0210-AB4D-8B65-0D710D3F1394}" type="slidenum">
              <a:rPr lang="ru-RU" altLang="ru-RU" sz="1200"/>
              <a:pPr algn="r" eaLnBrk="1" hangingPunct="1"/>
              <a:t>20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xmlns="" val="1639240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solidFill>
                <a:srgbClr val="17375E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3011" name="Номер слайда 3"/>
          <p:cNvSpPr txBox="1">
            <a:spLocks noGrp="1"/>
          </p:cNvSpPr>
          <p:nvPr/>
        </p:nvSpPr>
        <p:spPr bwMode="auto">
          <a:xfrm>
            <a:off x="6049963" y="7189788"/>
            <a:ext cx="46275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fld id="{9108A178-C934-3A4C-B3C8-CFEA9727BA0A}" type="slidenum">
              <a:rPr lang="ru-RU" altLang="ru-RU" sz="1200"/>
              <a:pPr algn="r" eaLnBrk="1" hangingPunct="1"/>
              <a:t>21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xmlns="" val="644754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solidFill>
                <a:srgbClr val="17375E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45059" name="Номер слайда 3"/>
          <p:cNvSpPr txBox="1">
            <a:spLocks noGrp="1"/>
          </p:cNvSpPr>
          <p:nvPr/>
        </p:nvSpPr>
        <p:spPr bwMode="auto">
          <a:xfrm>
            <a:off x="6049963" y="7189788"/>
            <a:ext cx="46275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fld id="{11C56A11-32A5-E342-B49C-2207E7D2AEC0}" type="slidenum">
              <a:rPr lang="ru-RU" altLang="ru-RU" sz="1200"/>
              <a:pPr algn="r" eaLnBrk="1" hangingPunct="1"/>
              <a:t>22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xmlns="" val="182112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solidFill>
                <a:srgbClr val="17375E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3251" name="Номер слайда 3"/>
          <p:cNvSpPr txBox="1">
            <a:spLocks noGrp="1"/>
          </p:cNvSpPr>
          <p:nvPr/>
        </p:nvSpPr>
        <p:spPr bwMode="auto">
          <a:xfrm>
            <a:off x="6049963" y="7189788"/>
            <a:ext cx="46275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fld id="{90D1C5F2-4962-A24D-9D84-028472137A76}" type="slidenum">
              <a:rPr lang="ru-RU" altLang="ru-RU" sz="1200"/>
              <a:pPr algn="r" eaLnBrk="1" hangingPunct="1"/>
              <a:t>27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xmlns="" val="64081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>
              <a:ea typeface="ヒラギノ角ゴ Pro W3" charset="-128"/>
            </a:endParaRPr>
          </a:p>
        </p:txBody>
      </p:sp>
      <p:sp>
        <p:nvSpPr>
          <p:cNvPr id="55299" name="Номер слайда 3"/>
          <p:cNvSpPr txBox="1">
            <a:spLocks noGrp="1"/>
          </p:cNvSpPr>
          <p:nvPr/>
        </p:nvSpPr>
        <p:spPr bwMode="auto">
          <a:xfrm>
            <a:off x="6049963" y="7189788"/>
            <a:ext cx="46275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Calibri" charset="0"/>
                <a:ea typeface="ヒラギノ角ゴ Pro W3" charset="-128"/>
                <a:cs typeface="Arial" charset="0"/>
              </a:defRPr>
            </a:lvl1pPr>
            <a:lvl2pPr marL="742950" indent="-285750" defTabSz="45720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45720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45720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45720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502924-EDBD-414D-9319-45A41B1655FD}" type="slidenum">
              <a:rPr lang="ru-RU" altLang="ru-RU"/>
              <a:pPr algn="r" eaLnBrk="1" hangingPunct="1">
                <a:spcBef>
                  <a:spcPct val="0"/>
                </a:spcBef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32698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kumimoji="0" lang="ru-RU" altLang="ru-RU">
              <a:ea typeface="ヒラギノ角ゴ Pro W3" charset="-128"/>
            </a:endParaRPr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fld id="{2D09634D-4B79-C149-AB6A-41A439E3C510}" type="slidenum">
              <a:rPr lang="ru-RU" altLang="ru-RU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87170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>
              <a:ea typeface="ヒラギノ角ゴ Pro W3" charset="-128"/>
            </a:endParaRP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E78594F-FFA6-5B4C-B74C-899DA95ACD1B}" type="slidenum">
              <a:rPr lang="ru-RU" altLang="ru-RU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7418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a typeface="ヒラギノ角ゴ Pro W3" charset="-128"/>
            </a:endParaRPr>
          </a:p>
          <a:p>
            <a:endParaRPr lang="ru-RU" altLang="ru-RU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74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a typeface="ヒラギノ角ゴ Pro W3" charset="-128"/>
            </a:endParaRPr>
          </a:p>
          <a:p>
            <a:endParaRPr lang="ru-RU" altLang="ru-RU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50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a typeface="ヒラギノ角ゴ Pro W3" charset="-128"/>
            </a:endParaRPr>
          </a:p>
          <a:p>
            <a:endParaRPr lang="ru-RU" altLang="ru-RU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613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>
              <a:ea typeface="ヒラギノ角ゴ Pro W3" charset="-128"/>
            </a:endParaRP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fld id="{F625B94B-AA9F-D940-8AA8-9A4E8EDE631D}" type="slidenum">
              <a:rPr lang="ru-RU" altLang="ru-RU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1194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solidFill>
                <a:srgbClr val="17375E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fld id="{6F0E414F-90E0-114C-AEB3-56993145D078}" type="slidenum">
              <a:rPr lang="ru-RU" altLang="ru-RU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1142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 altLang="ru-RU">
              <a:solidFill>
                <a:srgbClr val="17375E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fld id="{ED53177B-7C57-4743-8A4C-D2BC87A40293}" type="slidenum">
              <a:rPr lang="ru-RU" altLang="ru-RU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328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72289611"/>
      </p:ext>
    </p:extLst>
  </p:cSld>
  <p:clrMapOvr>
    <a:masterClrMapping/>
  </p:clrMapOvr>
  <p:transition spd="med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61400632"/>
      </p:ext>
    </p:extLst>
  </p:cSld>
  <p:clrMapOvr>
    <a:masterClrMapping/>
  </p:clrMapOvr>
  <p:transition spd="med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652528"/>
      </p:ext>
    </p:extLst>
  </p:cSld>
  <p:clrMapOvr>
    <a:masterClrMapping/>
  </p:clrMapOvr>
  <p:transition spd="med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07909281"/>
      </p:ext>
    </p:extLst>
  </p:cSld>
  <p:clrMapOvr>
    <a:masterClrMapping/>
  </p:clrMapOvr>
  <p:transition spd="med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Изображение 1"/>
          <p:cNvSpPr>
            <a:spLocks noChangeAspect="1"/>
          </p:cNvSpPr>
          <p:nvPr userDrawn="1"/>
        </p:nvSpPr>
        <p:spPr bwMode="auto">
          <a:xfrm>
            <a:off x="3998913" y="6350"/>
            <a:ext cx="51450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kumimoji="0" lang="ru-RU" altLang="ru-RU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Изображение 2"/>
          <p:cNvSpPr>
            <a:spLocks noChangeAspect="1"/>
          </p:cNvSpPr>
          <p:nvPr userDrawn="1"/>
        </p:nvSpPr>
        <p:spPr bwMode="auto">
          <a:xfrm>
            <a:off x="14288" y="3902075"/>
            <a:ext cx="445611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kumimoji="0" lang="ru-RU" altLang="ru-RU" sz="1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3" y="-4763"/>
            <a:ext cx="5111750" cy="384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3916363"/>
            <a:ext cx="442753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 descr="Technoavia_ru_sin_600px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3" y="6391275"/>
            <a:ext cx="107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 userDrawn="1"/>
        </p:nvSpPr>
        <p:spPr bwMode="auto">
          <a:xfrm flipH="1">
            <a:off x="5230813" y="6632575"/>
            <a:ext cx="3724275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2" name="Line 10"/>
          <p:cNvSpPr>
            <a:spLocks noChangeShapeType="1"/>
          </p:cNvSpPr>
          <p:nvPr userDrawn="1"/>
        </p:nvSpPr>
        <p:spPr bwMode="auto">
          <a:xfrm flipH="1">
            <a:off x="179388" y="6632575"/>
            <a:ext cx="3724275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5pPr>
      <a:lvl6pPr marL="400834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801668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202502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603336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00038" indent="-300038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Arial" charset="0"/>
          <a:ea typeface="ヒラギノ角ゴ Pro W3" charset="0"/>
          <a:cs typeface="Arial" charset="0"/>
        </a:defRPr>
      </a:lvl1pPr>
      <a:lvl2pPr marL="650875" indent="-249238" algn="l" rtl="0" eaLnBrk="0" fontAlgn="base" hangingPunct="0">
        <a:spcBef>
          <a:spcPct val="20000"/>
        </a:spcBef>
        <a:spcAft>
          <a:spcPct val="0"/>
        </a:spcAft>
        <a:buChar char="–"/>
        <a:defRPr kumimoji="1" sz="25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2pPr>
      <a:lvl3pPr marL="1001713" indent="-200025" algn="l" rtl="0" eaLnBrk="0" fontAlgn="base" hangingPunct="0">
        <a:spcBef>
          <a:spcPct val="20000"/>
        </a:spcBef>
        <a:spcAft>
          <a:spcPct val="0"/>
        </a:spcAft>
        <a:buChar char="•"/>
        <a:defRPr kumimoji="1" sz="21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3pPr>
      <a:lvl4pPr marL="1401763" indent="-200025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4pPr>
      <a:lvl5pPr marL="1801813" indent="-198438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5pPr>
      <a:lvl6pPr marL="2204586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6pPr>
      <a:lvl7pPr marL="2605421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7pPr>
      <a:lvl8pPr marL="3006254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8pPr>
      <a:lvl9pPr marL="3407089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Изображение 1"/>
          <p:cNvSpPr>
            <a:spLocks noChangeAspect="1"/>
          </p:cNvSpPr>
          <p:nvPr userDrawn="1"/>
        </p:nvSpPr>
        <p:spPr bwMode="auto">
          <a:xfrm>
            <a:off x="3998913" y="6350"/>
            <a:ext cx="51450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kumimoji="0" lang="ru-RU" altLang="ru-RU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Изображение 2"/>
          <p:cNvSpPr>
            <a:spLocks noChangeAspect="1"/>
          </p:cNvSpPr>
          <p:nvPr userDrawn="1"/>
        </p:nvSpPr>
        <p:spPr bwMode="auto">
          <a:xfrm>
            <a:off x="14288" y="3902075"/>
            <a:ext cx="445611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kumimoji="0" lang="ru-RU" altLang="ru-RU" sz="1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3" y="-4763"/>
            <a:ext cx="5111750" cy="384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3916363"/>
            <a:ext cx="442753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echnoavia_ru_sin_1000px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938" y="1831975"/>
            <a:ext cx="762317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5pPr>
      <a:lvl6pPr marL="400834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801668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202502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603336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00038" indent="-300038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Arial" charset="0"/>
          <a:ea typeface="ヒラギノ角ゴ Pro W3" charset="0"/>
          <a:cs typeface="Arial" charset="0"/>
        </a:defRPr>
      </a:lvl1pPr>
      <a:lvl2pPr marL="650875" indent="-249238" algn="l" rtl="0" eaLnBrk="0" fontAlgn="base" hangingPunct="0">
        <a:spcBef>
          <a:spcPct val="20000"/>
        </a:spcBef>
        <a:spcAft>
          <a:spcPct val="0"/>
        </a:spcAft>
        <a:buChar char="–"/>
        <a:defRPr kumimoji="1" sz="25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2pPr>
      <a:lvl3pPr marL="1001713" indent="-200025" algn="l" rtl="0" eaLnBrk="0" fontAlgn="base" hangingPunct="0">
        <a:spcBef>
          <a:spcPct val="20000"/>
        </a:spcBef>
        <a:spcAft>
          <a:spcPct val="0"/>
        </a:spcAft>
        <a:buChar char="•"/>
        <a:defRPr kumimoji="1" sz="21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3pPr>
      <a:lvl4pPr marL="1401763" indent="-200025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4pPr>
      <a:lvl5pPr marL="1801813" indent="-198438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5pPr>
      <a:lvl6pPr marL="2204586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6pPr>
      <a:lvl7pPr marL="2605421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7pPr>
      <a:lvl8pPr marL="3006254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8pPr>
      <a:lvl9pPr marL="3407089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Изображение 1"/>
          <p:cNvSpPr>
            <a:spLocks noChangeAspect="1"/>
          </p:cNvSpPr>
          <p:nvPr userDrawn="1"/>
        </p:nvSpPr>
        <p:spPr bwMode="auto">
          <a:xfrm>
            <a:off x="3998913" y="6350"/>
            <a:ext cx="51450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kumimoji="0" lang="ru-RU" altLang="ru-RU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Изображение 2"/>
          <p:cNvSpPr>
            <a:spLocks noChangeAspect="1"/>
          </p:cNvSpPr>
          <p:nvPr userDrawn="1"/>
        </p:nvSpPr>
        <p:spPr bwMode="auto">
          <a:xfrm>
            <a:off x="14288" y="3902075"/>
            <a:ext cx="445611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kumimoji="0" lang="ru-RU" altLang="ru-RU" sz="1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6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3" y="-4763"/>
            <a:ext cx="5111750" cy="384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3916363"/>
            <a:ext cx="442753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5pPr>
      <a:lvl6pPr marL="400834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801668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202502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603336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00038" indent="-300038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Arial" charset="0"/>
          <a:ea typeface="ヒラギノ角ゴ Pro W3" charset="0"/>
          <a:cs typeface="Arial" charset="0"/>
        </a:defRPr>
      </a:lvl1pPr>
      <a:lvl2pPr marL="650875" indent="-249238" algn="l" rtl="0" eaLnBrk="0" fontAlgn="base" hangingPunct="0">
        <a:spcBef>
          <a:spcPct val="20000"/>
        </a:spcBef>
        <a:spcAft>
          <a:spcPct val="0"/>
        </a:spcAft>
        <a:buChar char="–"/>
        <a:defRPr kumimoji="1" sz="25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2pPr>
      <a:lvl3pPr marL="1001713" indent="-200025" algn="l" rtl="0" eaLnBrk="0" fontAlgn="base" hangingPunct="0">
        <a:spcBef>
          <a:spcPct val="20000"/>
        </a:spcBef>
        <a:spcAft>
          <a:spcPct val="0"/>
        </a:spcAft>
        <a:buChar char="•"/>
        <a:defRPr kumimoji="1" sz="21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3pPr>
      <a:lvl4pPr marL="1401763" indent="-200025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4pPr>
      <a:lvl5pPr marL="1801813" indent="-198438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5pPr>
      <a:lvl6pPr marL="2204586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6pPr>
      <a:lvl7pPr marL="2605421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7pPr>
      <a:lvl8pPr marL="3006254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8pPr>
      <a:lvl9pPr marL="3407089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9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Изображение 1"/>
          <p:cNvSpPr>
            <a:spLocks noChangeAspect="1"/>
          </p:cNvSpPr>
          <p:nvPr userDrawn="1"/>
        </p:nvSpPr>
        <p:spPr bwMode="auto">
          <a:xfrm>
            <a:off x="3998913" y="6350"/>
            <a:ext cx="51450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kumimoji="0" lang="ru-RU" altLang="ru-RU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Изображение 2"/>
          <p:cNvSpPr>
            <a:spLocks noChangeAspect="1"/>
          </p:cNvSpPr>
          <p:nvPr userDrawn="1"/>
        </p:nvSpPr>
        <p:spPr bwMode="auto">
          <a:xfrm>
            <a:off x="14288" y="3902075"/>
            <a:ext cx="445611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kumimoji="0" lang="ru-RU" altLang="ru-RU" sz="1600"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ヒラギノ角ゴ Pro W3" charset="0"/>
          <a:cs typeface="Arial" charset="0"/>
        </a:defRPr>
      </a:lvl5pPr>
      <a:lvl6pPr marL="400834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801668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202502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603336" algn="ctr" rtl="0" fontAlgn="base">
        <a:spcBef>
          <a:spcPct val="0"/>
        </a:spcBef>
        <a:spcAft>
          <a:spcPct val="0"/>
        </a:spcAft>
        <a:defRPr kumimoji="1" sz="39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00038" indent="-300038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Arial" charset="0"/>
          <a:ea typeface="ヒラギノ角ゴ Pro W3" charset="0"/>
          <a:cs typeface="Arial" charset="0"/>
        </a:defRPr>
      </a:lvl1pPr>
      <a:lvl2pPr marL="650875" indent="-249238" algn="l" rtl="0" eaLnBrk="0" fontAlgn="base" hangingPunct="0">
        <a:spcBef>
          <a:spcPct val="20000"/>
        </a:spcBef>
        <a:spcAft>
          <a:spcPct val="0"/>
        </a:spcAft>
        <a:buChar char="–"/>
        <a:defRPr kumimoji="1" sz="25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2pPr>
      <a:lvl3pPr marL="1001713" indent="-200025" algn="l" rtl="0" eaLnBrk="0" fontAlgn="base" hangingPunct="0">
        <a:spcBef>
          <a:spcPct val="20000"/>
        </a:spcBef>
        <a:spcAft>
          <a:spcPct val="0"/>
        </a:spcAft>
        <a:buChar char="•"/>
        <a:defRPr kumimoji="1" sz="21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3pPr>
      <a:lvl4pPr marL="1401763" indent="-200025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4pPr>
      <a:lvl5pPr marL="1801813" indent="-198438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5pPr>
      <a:lvl6pPr marL="2204586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6pPr>
      <a:lvl7pPr marL="2605421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7pPr>
      <a:lvl8pPr marL="3006254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8pPr>
      <a:lvl9pPr marL="3407089" indent="-200416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Arial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object 4"/>
          <p:cNvSpPr txBox="1">
            <a:spLocks noChangeArrowheads="1"/>
          </p:cNvSpPr>
          <p:nvPr/>
        </p:nvSpPr>
        <p:spPr bwMode="auto">
          <a:xfrm>
            <a:off x="1603375" y="6005513"/>
            <a:ext cx="599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3200" b="1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Основана в 1992 году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9688"/>
            <a:ext cx="4456113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261938" y="2949575"/>
            <a:ext cx="862012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kumimoji="0" lang="en-US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Аутсорсинг </a:t>
            </a:r>
            <a:endParaRPr kumimoji="0" lang="ru-RU" altLang="ru-RU" sz="4000" b="1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eaLnBrk="1" hangingPunct="1"/>
            <a:r>
              <a:rPr lang="en-US" altLang="ru-RU" b="1">
                <a:solidFill>
                  <a:srgbClr val="376092"/>
                </a:solidFill>
              </a:rPr>
              <a:t>(от англ. outsourcing: out — внешний, source — источник)</a:t>
            </a:r>
            <a:endParaRPr lang="ru-RU" altLang="ru-RU" b="1">
              <a:solidFill>
                <a:srgbClr val="376092"/>
              </a:solidFill>
            </a:endParaRPr>
          </a:p>
          <a:p>
            <a:pPr algn="ctr" eaLnBrk="1" hangingPunct="1"/>
            <a:r>
              <a:rPr lang="en-US" altLang="ru-RU" sz="2400" b="1">
                <a:solidFill>
                  <a:srgbClr val="376092"/>
                </a:solidFill>
              </a:rPr>
              <a:t> </a:t>
            </a:r>
            <a:r>
              <a:rPr lang="en-US" altLang="ru-RU" sz="3200" b="1">
                <a:solidFill>
                  <a:srgbClr val="376092"/>
                </a:solidFill>
              </a:rPr>
              <a:t>— это один из способов оптимизации всех процессов на предприятии, при помощи концентрации усилий на основном виде деятельности и делегировании непрофильных функций сторонним компаниям</a:t>
            </a:r>
            <a:endParaRPr lang="ru-RU" altLang="ru-RU" sz="3200"/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9"/>
          <p:cNvSpPr>
            <a:spLocks noChangeArrowheads="1"/>
          </p:cNvSpPr>
          <p:nvPr/>
        </p:nvSpPr>
        <p:spPr bwMode="auto">
          <a:xfrm>
            <a:off x="457200" y="1946275"/>
            <a:ext cx="59658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ru-RU" altLang="ru-RU" sz="2000" b="1">
              <a:solidFill>
                <a:srgbClr val="17375E"/>
              </a:solidFill>
              <a:latin typeface="Arial" charset="0"/>
            </a:endParaRPr>
          </a:p>
        </p:txBody>
      </p:sp>
      <p:sp>
        <p:nvSpPr>
          <p:cNvPr id="20482" name="Rectangle 19"/>
          <p:cNvSpPr>
            <a:spLocks noChangeArrowheads="1"/>
          </p:cNvSpPr>
          <p:nvPr/>
        </p:nvSpPr>
        <p:spPr bwMode="auto">
          <a:xfrm>
            <a:off x="446088" y="2130425"/>
            <a:ext cx="58039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ОАО «Северсталь» ЛПЦ-3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, г. Санкт-Петербург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800 работников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</a:t>
            </a:r>
            <a:r>
              <a:rPr lang="en-US" altLang="ru-RU" sz="2000">
                <a:solidFill>
                  <a:srgbClr val="17375E"/>
                </a:solidFill>
                <a:latin typeface="Arial" charset="0"/>
              </a:rPr>
              <a:t>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январь 2013г.</a:t>
            </a:r>
          </a:p>
        </p:txBody>
      </p:sp>
      <p:sp>
        <p:nvSpPr>
          <p:cNvPr id="20483" name="Rectangle 19"/>
          <p:cNvSpPr>
            <a:spLocks noChangeArrowheads="1"/>
          </p:cNvSpPr>
          <p:nvPr/>
        </p:nvSpPr>
        <p:spPr bwMode="auto">
          <a:xfrm>
            <a:off x="457200" y="3081338"/>
            <a:ext cx="579278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ОАО «Олкон»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,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 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Мурманская область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2 000 работников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июнь 2013г.</a:t>
            </a:r>
          </a:p>
        </p:txBody>
      </p:sp>
      <p:sp>
        <p:nvSpPr>
          <p:cNvPr id="20484" name="Rectangle 19"/>
          <p:cNvSpPr>
            <a:spLocks noChangeArrowheads="1"/>
          </p:cNvSpPr>
          <p:nvPr/>
        </p:nvSpPr>
        <p:spPr bwMode="auto">
          <a:xfrm>
            <a:off x="455613" y="4160838"/>
            <a:ext cx="66690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ОАО «Воркутауголь»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, Республика Коми, г. Воркута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8 500 работников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октябрь 2013г.</a:t>
            </a:r>
          </a:p>
        </p:txBody>
      </p:sp>
      <p:sp>
        <p:nvSpPr>
          <p:cNvPr id="20485" name="Rectangle 19"/>
          <p:cNvSpPr>
            <a:spLocks noChangeArrowheads="1"/>
          </p:cNvSpPr>
          <p:nvPr/>
        </p:nvSpPr>
        <p:spPr bwMode="auto">
          <a:xfrm>
            <a:off x="3821113" y="5330825"/>
            <a:ext cx="51863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ОАО «Невинномысский Азот»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, Ставропольский край, г. Невинномысск 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3 500 работников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июль 2013г.</a:t>
            </a:r>
          </a:p>
        </p:txBody>
      </p:sp>
      <p:sp>
        <p:nvSpPr>
          <p:cNvPr id="20486" name="Прямоугольник 1"/>
          <p:cNvSpPr>
            <a:spLocks noChangeArrowheads="1"/>
          </p:cNvSpPr>
          <p:nvPr/>
        </p:nvSpPr>
        <p:spPr bwMode="auto">
          <a:xfrm>
            <a:off x="455613" y="914400"/>
            <a:ext cx="81740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ЗАО «Ижорский трубный завод»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, г. Санкт-Петербург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1 200 работников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сентябрь 2011г.</a:t>
            </a:r>
          </a:p>
        </p:txBody>
      </p:sp>
      <p:pic>
        <p:nvPicPr>
          <p:cNvPr id="20487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875" y="2033588"/>
            <a:ext cx="30257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Изображени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988" y="4841875"/>
            <a:ext cx="27781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object 7"/>
          <p:cNvSpPr txBox="1">
            <a:spLocks/>
          </p:cNvSpPr>
          <p:nvPr/>
        </p:nvSpPr>
        <p:spPr bwMode="auto">
          <a:xfrm>
            <a:off x="0" y="3175"/>
            <a:ext cx="9144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Реализованные проекты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9"/>
          <p:cNvSpPr>
            <a:spLocks noChangeArrowheads="1"/>
          </p:cNvSpPr>
          <p:nvPr/>
        </p:nvSpPr>
        <p:spPr bwMode="auto">
          <a:xfrm>
            <a:off x="885825" y="1181100"/>
            <a:ext cx="47053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АО «ФосАгро-Череповец»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,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Вологодская область, г. Череповец, 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3 400 работников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сентябрь 2015г.</a:t>
            </a:r>
          </a:p>
        </p:txBody>
      </p:sp>
      <p:sp>
        <p:nvSpPr>
          <p:cNvPr id="22530" name="Rectangle 19"/>
          <p:cNvSpPr>
            <a:spLocks noChangeArrowheads="1"/>
          </p:cNvSpPr>
          <p:nvPr/>
        </p:nvSpPr>
        <p:spPr bwMode="auto">
          <a:xfrm>
            <a:off x="4586288" y="2600325"/>
            <a:ext cx="400843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Группа Магнезит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, г. Челябинск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6 000 работников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</a:t>
            </a:r>
            <a:r>
              <a:rPr lang="en-US" altLang="ru-RU" sz="2000">
                <a:solidFill>
                  <a:srgbClr val="17375E"/>
                </a:solidFill>
                <a:latin typeface="Arial" charset="0"/>
              </a:rPr>
              <a:t>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октябрь 2015г.</a:t>
            </a:r>
          </a:p>
        </p:txBody>
      </p:sp>
      <p:sp>
        <p:nvSpPr>
          <p:cNvPr id="22531" name="Rectangle 19"/>
          <p:cNvSpPr>
            <a:spLocks noChangeArrowheads="1"/>
          </p:cNvSpPr>
          <p:nvPr/>
        </p:nvSpPr>
        <p:spPr bwMode="auto">
          <a:xfrm>
            <a:off x="3846513" y="5370513"/>
            <a:ext cx="48688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АО «ГАЗПРОМНЕФТЬ-ОНПЗ»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, г. Омск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2 900 работников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</a:t>
            </a:r>
            <a:r>
              <a:rPr lang="en-US" altLang="ru-RU" sz="2000">
                <a:solidFill>
                  <a:srgbClr val="17375E"/>
                </a:solidFill>
                <a:latin typeface="Arial" charset="0"/>
              </a:rPr>
              <a:t>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август 2016г.</a:t>
            </a:r>
          </a:p>
        </p:txBody>
      </p:sp>
      <p:sp>
        <p:nvSpPr>
          <p:cNvPr id="22532" name="Rectangle 19"/>
          <p:cNvSpPr>
            <a:spLocks noChangeArrowheads="1"/>
          </p:cNvSpPr>
          <p:nvPr/>
        </p:nvSpPr>
        <p:spPr bwMode="auto">
          <a:xfrm>
            <a:off x="946150" y="3856038"/>
            <a:ext cx="42433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33" tIns="40064" rIns="80133" bIns="40064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Arial" charset="0"/>
              </a:rPr>
              <a:t>ПАО «Якутскэнерго»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, </a:t>
            </a:r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г. Якутск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Численность: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1 200 работников</a:t>
            </a:r>
          </a:p>
          <a:p>
            <a:pPr eaLnBrk="1" hangingPunct="1"/>
            <a:r>
              <a:rPr lang="ru-RU" altLang="ru-RU" sz="2000">
                <a:solidFill>
                  <a:srgbClr val="17375E"/>
                </a:solidFill>
                <a:latin typeface="Arial" charset="0"/>
              </a:rPr>
              <a:t>Дата запуска:</a:t>
            </a:r>
            <a:r>
              <a:rPr lang="en-US" altLang="ru-RU" sz="2000">
                <a:solidFill>
                  <a:srgbClr val="17375E"/>
                </a:solidFill>
                <a:latin typeface="Arial" charset="0"/>
              </a:rPr>
              <a:t> </a:t>
            </a:r>
            <a:r>
              <a:rPr lang="ru-RU" altLang="ru-RU" sz="2000" b="1">
                <a:solidFill>
                  <a:srgbClr val="17375E"/>
                </a:solidFill>
                <a:latin typeface="Arial" charset="0"/>
              </a:rPr>
              <a:t>июль 2016г.</a:t>
            </a:r>
          </a:p>
        </p:txBody>
      </p:sp>
      <p:pic>
        <p:nvPicPr>
          <p:cNvPr id="22533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825" y="827088"/>
            <a:ext cx="17780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150" y="2655888"/>
            <a:ext cx="34020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87763"/>
            <a:ext cx="28067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Изображение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150" y="4868863"/>
            <a:ext cx="25336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bject 7"/>
          <p:cNvSpPr txBox="1">
            <a:spLocks/>
          </p:cNvSpPr>
          <p:nvPr/>
        </p:nvSpPr>
        <p:spPr bwMode="auto">
          <a:xfrm>
            <a:off x="0" y="3175"/>
            <a:ext cx="9144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Реализованные проекты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object 2"/>
          <p:cNvSpPr txBox="1"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00050" eaLnBrk="1" hangingPunct="1"/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Специальные условия от производителей</a:t>
            </a:r>
            <a:r>
              <a:rPr kumimoji="0" lang="ru-RU" altLang="ru-RU" sz="4400" b="1">
                <a:solidFill>
                  <a:srgbClr val="C00000"/>
                </a:solidFill>
                <a:ea typeface="ヒラギノ角ゴ Pro W3" charset="-128"/>
              </a:rPr>
              <a:t/>
            </a:r>
            <a:br>
              <a:rPr kumimoji="0" lang="ru-RU" altLang="ru-RU" sz="4400" b="1">
                <a:solidFill>
                  <a:srgbClr val="C00000"/>
                </a:solidFill>
                <a:ea typeface="ヒラギノ角ゴ Pro W3" charset="-128"/>
              </a:rPr>
            </a:br>
            <a:endParaRPr kumimoji="0" lang="ru-RU" altLang="ru-RU" sz="4400" b="1">
              <a:solidFill>
                <a:srgbClr val="C00000"/>
              </a:solidFill>
              <a:ea typeface="ヒラギノ角ゴ Pro W3" charset="-128"/>
            </a:endParaRPr>
          </a:p>
        </p:txBody>
      </p:sp>
      <p:pic>
        <p:nvPicPr>
          <p:cNvPr id="24578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01738"/>
            <a:ext cx="602615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bject 7"/>
          <p:cNvSpPr txBox="1">
            <a:spLocks noGrp="1"/>
          </p:cNvSpPr>
          <p:nvPr>
            <p:ph type="title" idx="4294967295"/>
          </p:nvPr>
        </p:nvSpPr>
        <p:spPr bwMode="auto">
          <a:xfrm>
            <a:off x="0" y="-11113"/>
            <a:ext cx="9144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12700" defTabSz="400050" eaLnBrk="1" hangingPunct="1"/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Благодарственные письма</a:t>
            </a:r>
          </a:p>
        </p:txBody>
      </p:sp>
      <p:pic>
        <p:nvPicPr>
          <p:cNvPr id="2560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250" y="776288"/>
            <a:ext cx="328295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Изображение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250" y="755650"/>
            <a:ext cx="34401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Изображение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533525"/>
            <a:ext cx="34401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Изображение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025" y="1533525"/>
            <a:ext cx="34401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Изображение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312863"/>
            <a:ext cx="34401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4763" y="7938"/>
            <a:ext cx="9144001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75" tIns="40087" rIns="80175" bIns="40087">
            <a:spAutoFit/>
          </a:bodyPr>
          <a:lstStyle/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Типовые этапы </a:t>
            </a:r>
          </a:p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обеспечения работников СИЗ</a:t>
            </a:r>
          </a:p>
        </p:txBody>
      </p:sp>
      <p:pic>
        <p:nvPicPr>
          <p:cNvPr id="3" name="Picture 30" descr="Диаграмма-без-надпис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327150"/>
            <a:ext cx="5297488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847725" y="1330325"/>
            <a:ext cx="28511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Организация оплаты</a:t>
            </a: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5640388" y="1320800"/>
            <a:ext cx="27940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Согласование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требований</a:t>
            </a:r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6904038" y="4262438"/>
            <a:ext cx="18478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Согласование 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условий 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поставки</a:t>
            </a:r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6540500" y="2035175"/>
            <a:ext cx="189388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Определение 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Потребностей в СИЗ</a:t>
            </a:r>
          </a:p>
        </p:txBody>
      </p:sp>
      <p:sp>
        <p:nvSpPr>
          <p:cNvPr id="8" name="Rectangle 35"/>
          <p:cNvSpPr>
            <a:spLocks noChangeArrowheads="1"/>
          </p:cNvSpPr>
          <p:nvPr/>
        </p:nvSpPr>
        <p:spPr bwMode="auto">
          <a:xfrm>
            <a:off x="7023100" y="3095625"/>
            <a:ext cx="10953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Поиск 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потенциальных 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поставщиков</a:t>
            </a: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6259513" y="5170488"/>
            <a:ext cx="20796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Заключение 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договоров 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на поставку</a:t>
            </a: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5480050" y="5900738"/>
            <a:ext cx="9509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Отслеживание </a:t>
            </a:r>
          </a:p>
          <a:p>
            <a:pPr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поставок</a:t>
            </a:r>
          </a:p>
        </p:txBody>
      </p:sp>
      <p:sp>
        <p:nvSpPr>
          <p:cNvPr id="11" name="Rectangle 38"/>
          <p:cNvSpPr>
            <a:spLocks noChangeArrowheads="1"/>
          </p:cNvSpPr>
          <p:nvPr/>
        </p:nvSpPr>
        <p:spPr bwMode="auto">
          <a:xfrm>
            <a:off x="1500188" y="5899150"/>
            <a:ext cx="2058987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Приемка готовой </a:t>
            </a:r>
          </a:p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продукции</a:t>
            </a:r>
          </a:p>
        </p:txBody>
      </p:sp>
      <p:sp>
        <p:nvSpPr>
          <p:cNvPr id="12" name="Rectangle 39"/>
          <p:cNvSpPr>
            <a:spLocks noChangeArrowheads="1"/>
          </p:cNvSpPr>
          <p:nvPr/>
        </p:nvSpPr>
        <p:spPr bwMode="auto">
          <a:xfrm>
            <a:off x="508000" y="5170488"/>
            <a:ext cx="17653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Контроль</a:t>
            </a:r>
          </a:p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качества</a:t>
            </a:r>
          </a:p>
        </p:txBody>
      </p:sp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889000" y="4262438"/>
            <a:ext cx="10255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Обеспечение</a:t>
            </a:r>
          </a:p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хранения</a:t>
            </a:r>
          </a:p>
        </p:txBody>
      </p:sp>
      <p:sp>
        <p:nvSpPr>
          <p:cNvPr id="14" name="Rectangle 41"/>
          <p:cNvSpPr>
            <a:spLocks noChangeArrowheads="1"/>
          </p:cNvSpPr>
          <p:nvPr/>
        </p:nvSpPr>
        <p:spPr bwMode="auto">
          <a:xfrm>
            <a:off x="31750" y="3095625"/>
            <a:ext cx="19462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Выдача и учет</a:t>
            </a:r>
          </a:p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СИЗ работникам</a:t>
            </a:r>
          </a:p>
        </p:txBody>
      </p:sp>
      <p:sp>
        <p:nvSpPr>
          <p:cNvPr id="15" name="Rectangle 42"/>
          <p:cNvSpPr>
            <a:spLocks noChangeArrowheads="1"/>
          </p:cNvSpPr>
          <p:nvPr/>
        </p:nvSpPr>
        <p:spPr bwMode="auto">
          <a:xfrm>
            <a:off x="179388" y="2035175"/>
            <a:ext cx="22733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1" tIns="40079" rIns="80161" bIns="40079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Работа </a:t>
            </a:r>
          </a:p>
          <a:p>
            <a:pPr algn="r" eaLnBrk="1" hangingPunct="1"/>
            <a:r>
              <a:rPr kumimoji="0" lang="ru-RU" altLang="ru-RU" sz="1600" b="1">
                <a:solidFill>
                  <a:schemeClr val="accent2"/>
                </a:solidFill>
                <a:latin typeface="Arial" charset="0"/>
              </a:rPr>
              <a:t>с претензиями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7025" y="885825"/>
            <a:ext cx="2466975" cy="5311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999" sy="999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object 7"/>
          <p:cNvSpPr txBox="1">
            <a:spLocks noChangeArrowheads="1"/>
          </p:cNvSpPr>
          <p:nvPr/>
        </p:nvSpPr>
        <p:spPr bwMode="auto">
          <a:xfrm>
            <a:off x="457200" y="814388"/>
            <a:ext cx="64928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457200" indent="-45720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Определение и планирование потребностей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предприятия в СИЗ</a:t>
            </a:r>
          </a:p>
          <a:p>
            <a:pPr marL="457200" indent="-45720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Оперативный анализ изменения бюджета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при замене номенклатур или штатного расписания</a:t>
            </a:r>
          </a:p>
          <a:p>
            <a:pPr marL="457200" indent="-45720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Своевременная поставка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СИЗ</a:t>
            </a: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на Предприятие</a:t>
            </a:r>
          </a:p>
          <a:p>
            <a:pPr marL="457200" indent="-45720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Контроль качества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поступающих СИЗ</a:t>
            </a:r>
          </a:p>
        </p:txBody>
      </p:sp>
      <p:sp>
        <p:nvSpPr>
          <p:cNvPr id="31747" name="object 8"/>
          <p:cNvSpPr txBox="1">
            <a:spLocks/>
          </p:cNvSpPr>
          <p:nvPr/>
        </p:nvSpPr>
        <p:spPr bwMode="auto">
          <a:xfrm>
            <a:off x="0" y="0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Выполняет Техноавиа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object 7"/>
          <p:cNvSpPr txBox="1">
            <a:spLocks noChangeArrowheads="1"/>
          </p:cNvSpPr>
          <p:nvPr/>
        </p:nvSpPr>
        <p:spPr bwMode="auto">
          <a:xfrm>
            <a:off x="2354263" y="754063"/>
            <a:ext cx="6688137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514350" indent="-51435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Хранение СИЗ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в соответствии с требованиями производителя</a:t>
            </a:r>
          </a:p>
          <a:p>
            <a:pPr marL="514350" indent="-51435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Бесперебойная выдача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СИЗ работникам</a:t>
            </a:r>
          </a:p>
          <a:p>
            <a:pPr marL="514350" indent="-51435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Учет выдачи СИЗ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в личных карточках (2 карточки на работника)</a:t>
            </a:r>
          </a:p>
          <a:p>
            <a:pPr marL="514350" indent="-51435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Оперативное внедрение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новых моделей спецодежды и новых разработок в области СИЗ</a:t>
            </a: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</p:txBody>
      </p:sp>
      <p:sp>
        <p:nvSpPr>
          <p:cNvPr id="33794" name="object 8"/>
          <p:cNvSpPr txBox="1">
            <a:spLocks/>
          </p:cNvSpPr>
          <p:nvPr/>
        </p:nvSpPr>
        <p:spPr bwMode="auto">
          <a:xfrm>
            <a:off x="0" y="0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Выполняет Техноавиа</a:t>
            </a:r>
          </a:p>
        </p:txBody>
      </p:sp>
      <p:pic>
        <p:nvPicPr>
          <p:cNvPr id="33795" name="Picture 4" descr="Мегаполис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63" y="725488"/>
            <a:ext cx="2359025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object 7"/>
          <p:cNvSpPr txBox="1">
            <a:spLocks noChangeArrowheads="1"/>
          </p:cNvSpPr>
          <p:nvPr/>
        </p:nvSpPr>
        <p:spPr bwMode="auto">
          <a:xfrm>
            <a:off x="571500" y="1031875"/>
            <a:ext cx="63658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457200" indent="-45720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Разнообразные виды отчетов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для статистики и анализа</a:t>
            </a:r>
          </a:p>
          <a:p>
            <a:pPr marL="457200" indent="-45720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Информационная поддержка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работников о правильности применения и использования СИЗ</a:t>
            </a:r>
          </a:p>
          <a:p>
            <a:pPr marL="457200" indent="-45720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Проведение социальных опросов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и выявление удовлетворенности персонала</a:t>
            </a: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</p:txBody>
      </p:sp>
      <p:sp>
        <p:nvSpPr>
          <p:cNvPr id="35843" name="object 8"/>
          <p:cNvSpPr txBox="1">
            <a:spLocks/>
          </p:cNvSpPr>
          <p:nvPr/>
        </p:nvSpPr>
        <p:spPr bwMode="auto">
          <a:xfrm>
            <a:off x="0" y="0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Выполняет Техноавиа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813" y="630238"/>
            <a:ext cx="2773362" cy="58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object 7"/>
          <p:cNvSpPr txBox="1">
            <a:spLocks noChangeArrowheads="1"/>
          </p:cNvSpPr>
          <p:nvPr/>
        </p:nvSpPr>
        <p:spPr bwMode="auto">
          <a:xfrm>
            <a:off x="2809875" y="1169988"/>
            <a:ext cx="5846763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514350" indent="-51435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</a:rPr>
              <a:t>Индивидуальная </a:t>
            </a:r>
            <a:r>
              <a:rPr kumimoji="0" lang="ru-RU" altLang="ru-RU" sz="3200" dirty="0" smtClean="0">
                <a:solidFill>
                  <a:srgbClr val="376092"/>
                </a:solidFill>
              </a:rPr>
              <a:t>(персонифицированная) </a:t>
            </a:r>
            <a:r>
              <a:rPr kumimoji="0" lang="ru-RU" altLang="ru-RU" sz="3200" b="1" dirty="0" smtClean="0">
                <a:solidFill>
                  <a:srgbClr val="376092"/>
                </a:solidFill>
              </a:rPr>
              <a:t>маркировка </a:t>
            </a:r>
            <a:r>
              <a:rPr kumimoji="0" lang="ru-RU" altLang="ru-RU" sz="3200" dirty="0" smtClean="0">
                <a:solidFill>
                  <a:srgbClr val="376092"/>
                </a:solidFill>
              </a:rPr>
              <a:t>изделий</a:t>
            </a:r>
            <a:endParaRPr kumimoji="0" lang="ru-RU" altLang="ru-RU" sz="3200" dirty="0" smtClean="0">
              <a:solidFill>
                <a:srgbClr val="376092"/>
              </a:solidFill>
              <a:latin typeface="+mj-lt"/>
            </a:endParaRPr>
          </a:p>
          <a:p>
            <a:pPr marL="514350" indent="-51435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Обслуживание спецодежды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+mj-lt"/>
              </a:rPr>
              <a:t>(стирка, ремонт, утилизация) </a:t>
            </a:r>
          </a:p>
          <a:p>
            <a:pPr marL="514350" indent="-514350" eaLnBrk="1" hangingPunct="1">
              <a:spcAft>
                <a:spcPts val="1800"/>
              </a:spcAft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+mj-lt"/>
              </a:rPr>
              <a:t>Организация гардероба для гостей предприятия</a:t>
            </a:r>
            <a:endParaRPr kumimoji="0" lang="ru-RU" altLang="ru-RU" dirty="0" smtClean="0">
              <a:solidFill>
                <a:srgbClr val="376092"/>
              </a:solidFill>
              <a:latin typeface="Arial" charset="0"/>
            </a:endParaRPr>
          </a:p>
        </p:txBody>
      </p:sp>
      <p:sp>
        <p:nvSpPr>
          <p:cNvPr id="37890" name="object 8"/>
          <p:cNvSpPr txBox="1">
            <a:spLocks/>
          </p:cNvSpPr>
          <p:nvPr/>
        </p:nvSpPr>
        <p:spPr bwMode="auto">
          <a:xfrm>
            <a:off x="0" y="0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Выполняет Техноавиа</a:t>
            </a:r>
          </a:p>
        </p:txBody>
      </p:sp>
      <p:pic>
        <p:nvPicPr>
          <p:cNvPr id="9" name="Picture 5" descr="3-068_Image_8956-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1800" y="808038"/>
            <a:ext cx="2055813" cy="56530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8" y="865188"/>
            <a:ext cx="8758237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object 7"/>
          <p:cNvSpPr txBox="1">
            <a:spLocks/>
          </p:cNvSpPr>
          <p:nvPr/>
        </p:nvSpPr>
        <p:spPr bwMode="auto">
          <a:xfrm>
            <a:off x="0" y="101600"/>
            <a:ext cx="91440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>
              <a:defRPr kumimoji="1">
                <a:solidFill>
                  <a:schemeClr val="tx1"/>
                </a:solidFill>
                <a:latin typeface="Calibri" charset="0"/>
              </a:defRPr>
            </a:lvl2pPr>
            <a:lvl3pPr>
              <a:defRPr kumimoji="1">
                <a:solidFill>
                  <a:schemeClr val="tx1"/>
                </a:solidFill>
                <a:latin typeface="Calibri" charset="0"/>
              </a:defRPr>
            </a:lvl3pPr>
            <a:lvl4pPr>
              <a:defRPr kumimoji="1">
                <a:solidFill>
                  <a:schemeClr val="tx1"/>
                </a:solidFill>
                <a:latin typeface="Calibri" charset="0"/>
              </a:defRPr>
            </a:lvl4pPr>
            <a:lvl5pPr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058988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516188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2973388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430588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86 филиалов по всей России </a:t>
            </a:r>
            <a:b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Представительства в Беларуси, Казахстане, Азербайджане, ОАЭ, Чехии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object 7"/>
          <p:cNvSpPr txBox="1">
            <a:spLocks noChangeArrowheads="1"/>
          </p:cNvSpPr>
          <p:nvPr/>
        </p:nvSpPr>
        <p:spPr bwMode="auto">
          <a:xfrm>
            <a:off x="2266950" y="996950"/>
            <a:ext cx="6672263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92125" indent="-4572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</a:pPr>
            <a:r>
              <a:rPr kumimoji="0" lang="ru-RU" altLang="ru-RU" sz="3200" b="1">
                <a:solidFill>
                  <a:srgbClr val="376092"/>
                </a:solidFill>
              </a:rPr>
              <a:t>Отсутствие складских остатков</a:t>
            </a:r>
            <a:r>
              <a:rPr kumimoji="0" lang="ru-RU" altLang="ru-RU" sz="3200">
                <a:solidFill>
                  <a:srgbClr val="376092"/>
                </a:solidFill>
              </a:rPr>
              <a:t> СИЗ на складах предприятия</a:t>
            </a:r>
          </a:p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</a:pPr>
            <a:r>
              <a:rPr kumimoji="0" lang="ru-RU" altLang="ru-RU" sz="3200" b="1">
                <a:solidFill>
                  <a:srgbClr val="376092"/>
                </a:solidFill>
              </a:rPr>
              <a:t>Отсутствие затрат на списание неликвидов</a:t>
            </a:r>
          </a:p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</a:pPr>
            <a:r>
              <a:rPr kumimoji="0" lang="ru-RU" altLang="ru-RU" sz="3200" b="1">
                <a:solidFill>
                  <a:srgbClr val="376092"/>
                </a:solidFill>
              </a:rPr>
              <a:t>Оплата </a:t>
            </a:r>
            <a:r>
              <a:rPr kumimoji="0" lang="ru-RU" altLang="ru-RU" sz="3200">
                <a:solidFill>
                  <a:srgbClr val="376092"/>
                </a:solidFill>
              </a:rPr>
              <a:t>полученной продукции только </a:t>
            </a:r>
            <a:r>
              <a:rPr kumimoji="0" lang="ru-RU" altLang="ru-RU" sz="3200" b="1">
                <a:solidFill>
                  <a:srgbClr val="376092"/>
                </a:solidFill>
              </a:rPr>
              <a:t>после получения СИЗ работником</a:t>
            </a:r>
          </a:p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</a:pPr>
            <a:r>
              <a:rPr kumimoji="0" lang="ru-RU" altLang="ru-RU" sz="3200" b="1">
                <a:solidFill>
                  <a:srgbClr val="376092"/>
                </a:solidFill>
              </a:rPr>
              <a:t>Обеспеченность</a:t>
            </a:r>
            <a:r>
              <a:rPr kumimoji="0" lang="ru-RU" altLang="ru-RU" sz="3200">
                <a:solidFill>
                  <a:srgbClr val="376092"/>
                </a:solidFill>
              </a:rPr>
              <a:t> работников СИЗ </a:t>
            </a:r>
            <a:r>
              <a:rPr kumimoji="0" lang="ru-RU" altLang="ru-RU" sz="3200" b="1">
                <a:solidFill>
                  <a:srgbClr val="376092"/>
                </a:solidFill>
              </a:rPr>
              <a:t>на 100%</a:t>
            </a:r>
          </a:p>
        </p:txBody>
      </p:sp>
      <p:sp>
        <p:nvSpPr>
          <p:cNvPr id="39938" name="object 8"/>
          <p:cNvSpPr txBox="1">
            <a:spLocks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Предприятие получает</a:t>
            </a:r>
          </a:p>
        </p:txBody>
      </p:sp>
      <p:pic>
        <p:nvPicPr>
          <p:cNvPr id="39939" name="Picture 6" descr="3-070_MG_7530-Edit копия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3" y="822325"/>
            <a:ext cx="1962150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object 7"/>
          <p:cNvSpPr txBox="1">
            <a:spLocks noChangeArrowheads="1"/>
          </p:cNvSpPr>
          <p:nvPr/>
        </p:nvSpPr>
        <p:spPr bwMode="auto">
          <a:xfrm>
            <a:off x="609600" y="1035050"/>
            <a:ext cx="5837238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92125" indent="-4572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</a:pPr>
            <a:r>
              <a:rPr kumimoji="0" lang="ru-RU" altLang="ru-RU" sz="3200" b="1">
                <a:solidFill>
                  <a:srgbClr val="376092"/>
                </a:solidFill>
              </a:rPr>
              <a:t>Контроль бюджета (не только индивидуальной, но коллективной и внеплановой выдачи </a:t>
            </a:r>
          </a:p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</a:pPr>
            <a:r>
              <a:rPr kumimoji="0" lang="ru-RU" altLang="ru-RU" sz="3200" b="1">
                <a:solidFill>
                  <a:srgbClr val="376092"/>
                </a:solidFill>
              </a:rPr>
              <a:t>Проведение одной тендерной процедуры </a:t>
            </a:r>
          </a:p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</a:pPr>
            <a:r>
              <a:rPr kumimoji="0" lang="ru-RU" altLang="ru-RU" sz="3200">
                <a:solidFill>
                  <a:srgbClr val="376092"/>
                </a:solidFill>
              </a:rPr>
              <a:t>Возможность использования в плановом режиме </a:t>
            </a:r>
            <a:r>
              <a:rPr kumimoji="0" lang="ru-RU" altLang="ru-RU" sz="3200" b="1">
                <a:solidFill>
                  <a:srgbClr val="376092"/>
                </a:solidFill>
              </a:rPr>
              <a:t>средств выделяемых ФСС</a:t>
            </a:r>
          </a:p>
        </p:txBody>
      </p:sp>
      <p:sp>
        <p:nvSpPr>
          <p:cNvPr id="41986" name="object 8"/>
          <p:cNvSpPr txBox="1">
            <a:spLocks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Предприятие получает</a:t>
            </a:r>
          </a:p>
        </p:txBody>
      </p:sp>
      <p:pic>
        <p:nvPicPr>
          <p:cNvPr id="41987" name="Picture 5" descr="2-141_MG_7520-Ed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0" r="1761" b="1880"/>
          <a:stretch>
            <a:fillRect/>
          </a:stretch>
        </p:blipFill>
        <p:spPr bwMode="auto">
          <a:xfrm>
            <a:off x="6761163" y="822325"/>
            <a:ext cx="2152650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ject 7"/>
          <p:cNvSpPr txBox="1">
            <a:spLocks noChangeArrowheads="1"/>
          </p:cNvSpPr>
          <p:nvPr/>
        </p:nvSpPr>
        <p:spPr bwMode="auto">
          <a:xfrm>
            <a:off x="2538413" y="1092200"/>
            <a:ext cx="6094412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77825" indent="-3429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492125" indent="-457200"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</a:rPr>
              <a:t>Планирование бюджета </a:t>
            </a:r>
            <a:r>
              <a:rPr kumimoji="0" lang="ru-RU" altLang="ru-RU" sz="3200" dirty="0" smtClean="0">
                <a:solidFill>
                  <a:srgbClr val="376092"/>
                </a:solidFill>
              </a:rPr>
              <a:t>СИЗ в долгосрочном периоде – </a:t>
            </a:r>
            <a:r>
              <a:rPr kumimoji="0" lang="ru-RU" altLang="ru-RU" sz="3200" b="1" dirty="0" smtClean="0">
                <a:solidFill>
                  <a:srgbClr val="376092"/>
                </a:solidFill>
              </a:rPr>
              <a:t>квартал, полугодие, год</a:t>
            </a:r>
          </a:p>
          <a:p>
            <a:pPr marL="492125" indent="-457200"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ü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</a:rPr>
              <a:t>Контроль издержек </a:t>
            </a:r>
            <a:r>
              <a:rPr kumimoji="0" lang="ru-RU" altLang="ru-RU" sz="3200" dirty="0" smtClean="0">
                <a:solidFill>
                  <a:srgbClr val="376092"/>
                </a:solidFill>
              </a:rPr>
              <a:t>благодаря автоматизированному учету (</a:t>
            </a:r>
            <a:r>
              <a:rPr kumimoji="0" lang="ru-RU" altLang="ru-RU" sz="3200" dirty="0" err="1" smtClean="0">
                <a:solidFill>
                  <a:srgbClr val="376092"/>
                </a:solidFill>
              </a:rPr>
              <a:t>шрихкодирование</a:t>
            </a:r>
            <a:r>
              <a:rPr kumimoji="0" lang="ru-RU" altLang="ru-RU" sz="3200" dirty="0" smtClean="0">
                <a:solidFill>
                  <a:srgbClr val="376092"/>
                </a:solidFill>
              </a:rPr>
              <a:t>, стирка, списание)</a:t>
            </a:r>
            <a:endParaRPr kumimoji="0" lang="ru-RU" altLang="ru-RU" sz="3200" b="1" dirty="0" smtClean="0">
              <a:solidFill>
                <a:srgbClr val="376092"/>
              </a:solidFill>
            </a:endParaRPr>
          </a:p>
          <a:p>
            <a:pPr algn="just" eaLnBrk="1" hangingPunct="1">
              <a:spcBef>
                <a:spcPts val="1575"/>
              </a:spcBef>
              <a:buClr>
                <a:srgbClr val="FF0000"/>
              </a:buClr>
              <a:buFont typeface="Arial" charset="0"/>
              <a:buChar char="•"/>
              <a:defRPr/>
            </a:pPr>
            <a:endParaRPr kumimoji="0" lang="ru-RU" altLang="ru-RU" sz="3200" b="1" dirty="0" smtClean="0">
              <a:solidFill>
                <a:srgbClr val="376092"/>
              </a:solidFill>
            </a:endParaRPr>
          </a:p>
        </p:txBody>
      </p:sp>
      <p:sp>
        <p:nvSpPr>
          <p:cNvPr id="44034" name="object 8"/>
          <p:cNvSpPr txBox="1">
            <a:spLocks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Предприятие получает</a:t>
            </a:r>
          </a:p>
        </p:txBody>
      </p:sp>
      <p:pic>
        <p:nvPicPr>
          <p:cNvPr id="44035" name="Picture 4" descr="3-099_P30399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3" y="822325"/>
            <a:ext cx="25082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5" descr="news_25_06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915"/>
          <a:stretch>
            <a:fillRect/>
          </a:stretch>
        </p:blipFill>
        <p:spPr bwMode="auto">
          <a:xfrm>
            <a:off x="788988" y="841375"/>
            <a:ext cx="37449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6" descr="news_25_06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52"/>
          <a:stretch>
            <a:fillRect/>
          </a:stretch>
        </p:blipFill>
        <p:spPr bwMode="auto">
          <a:xfrm>
            <a:off x="4641850" y="3632200"/>
            <a:ext cx="37449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7" descr="news_25_06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04" b="28526"/>
          <a:stretch>
            <a:fillRect/>
          </a:stretch>
        </p:blipFill>
        <p:spPr bwMode="auto">
          <a:xfrm>
            <a:off x="4641850" y="841375"/>
            <a:ext cx="37449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8" descr="news_25_06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84"/>
          <a:stretch>
            <a:fillRect/>
          </a:stretch>
        </p:blipFill>
        <p:spPr bwMode="auto">
          <a:xfrm>
            <a:off x="788988" y="3632200"/>
            <a:ext cx="37449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object 8"/>
          <p:cNvSpPr txBox="1">
            <a:spLocks/>
          </p:cNvSpPr>
          <p:nvPr/>
        </p:nvSpPr>
        <p:spPr bwMode="auto">
          <a:xfrm>
            <a:off x="0" y="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Проведение обучающих программ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hape 141"/>
          <p:cNvSpPr>
            <a:spLocks noGrp="1"/>
          </p:cNvSpPr>
          <p:nvPr>
            <p:ph type="title" idx="4294967295"/>
          </p:nvPr>
        </p:nvSpPr>
        <p:spPr bwMode="auto">
          <a:xfrm>
            <a:off x="0" y="-12700"/>
            <a:ext cx="9144000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marL="12700" eaLnBrk="1" hangingPunct="1"/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Дополнительный сервис</a:t>
            </a:r>
          </a:p>
        </p:txBody>
      </p:sp>
      <p:sp>
        <p:nvSpPr>
          <p:cNvPr id="49154" name="Shape 142"/>
          <p:cNvSpPr>
            <a:spLocks noGrp="1"/>
          </p:cNvSpPr>
          <p:nvPr>
            <p:ph type="body" idx="4294967295"/>
          </p:nvPr>
        </p:nvSpPr>
        <p:spPr bwMode="auto">
          <a:xfrm>
            <a:off x="752475" y="296863"/>
            <a:ext cx="5618163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/>
          <a:lstStyle/>
          <a:p>
            <a:pPr eaLnBrk="1" hangingPunct="1">
              <a:lnSpc>
                <a:spcPct val="300000"/>
              </a:lnSpc>
              <a:buClr>
                <a:srgbClr val="C00000"/>
              </a:buClr>
              <a:buFont typeface="Wingdings" charset="2"/>
              <a:buChar char="Ø"/>
            </a:pPr>
            <a:r>
              <a:rPr lang="ru-RU" altLang="ru-RU" sz="3200" b="1">
                <a:solidFill>
                  <a:srgbClr val="376092"/>
                </a:solidFill>
                <a:ea typeface="ヒラギノ角ゴ Pro W3" charset="-128"/>
              </a:rPr>
              <a:t>Маркировка спецодежды </a:t>
            </a:r>
          </a:p>
          <a:p>
            <a:pPr eaLnBrk="1" hangingPunct="1">
              <a:lnSpc>
                <a:spcPct val="300000"/>
              </a:lnSpc>
              <a:buClr>
                <a:srgbClr val="C00000"/>
              </a:buClr>
              <a:buFont typeface="Wingdings" charset="2"/>
              <a:buChar char="Ø"/>
            </a:pPr>
            <a:r>
              <a:rPr lang="ru-RU" altLang="ru-RU" sz="3200" b="1">
                <a:solidFill>
                  <a:srgbClr val="376092"/>
                </a:solidFill>
                <a:ea typeface="ヒラギノ角ゴ Pro W3" charset="-128"/>
              </a:rPr>
              <a:t>Уход а спецодеждой</a:t>
            </a:r>
          </a:p>
          <a:p>
            <a:pPr eaLnBrk="1" hangingPunct="1">
              <a:lnSpc>
                <a:spcPct val="300000"/>
              </a:lnSpc>
              <a:buClr>
                <a:srgbClr val="C00000"/>
              </a:buClr>
              <a:buFont typeface="Wingdings" charset="2"/>
              <a:buChar char="Ø"/>
            </a:pPr>
            <a:r>
              <a:rPr lang="ru-RU" altLang="ru-RU" sz="3200" b="1">
                <a:solidFill>
                  <a:srgbClr val="376092"/>
                </a:solidFill>
                <a:ea typeface="ヒラギノ角ゴ Pro W3" charset="-128"/>
              </a:rPr>
              <a:t>Утилизация СИЗ</a:t>
            </a:r>
          </a:p>
          <a:p>
            <a:pPr eaLnBrk="1" hangingPunct="1">
              <a:lnSpc>
                <a:spcPct val="300000"/>
              </a:lnSpc>
              <a:buClr>
                <a:srgbClr val="C00000"/>
              </a:buClr>
              <a:buFont typeface="Wingdings" charset="2"/>
              <a:buChar char="Ø"/>
            </a:pPr>
            <a:r>
              <a:rPr lang="en-US" altLang="ru-RU" sz="3200" b="1">
                <a:solidFill>
                  <a:srgbClr val="376092"/>
                </a:solidFill>
                <a:ea typeface="ヒラギノ角ゴ Pro W3" charset="-128"/>
              </a:rPr>
              <a:t>SMS</a:t>
            </a:r>
            <a:r>
              <a:rPr lang="ru-RU" altLang="ru-RU" sz="3200" b="1">
                <a:solidFill>
                  <a:srgbClr val="376092"/>
                </a:solidFill>
                <a:ea typeface="ヒラギノ角ゴ Pro W3" charset="-128"/>
              </a:rPr>
              <a:t>-уведомление</a:t>
            </a:r>
          </a:p>
        </p:txBody>
      </p:sp>
      <p:pic>
        <p:nvPicPr>
          <p:cNvPr id="49155" name="Маркировк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517650"/>
            <a:ext cx="2994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7550" y="4602163"/>
            <a:ext cx="175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788" y="3127375"/>
            <a:ext cx="2714625" cy="1220788"/>
          </a:xfrm>
          <a:prstGeom prst="rect">
            <a:avLst/>
          </a:prstGeom>
          <a:noFill/>
          <a:ln>
            <a:noFill/>
          </a:ln>
          <a:effectLst>
            <a:outerShdw blurRad="63500" dist="76200" dir="5519984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09738"/>
            <a:ext cx="7158038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object 8"/>
          <p:cNvSpPr txBox="1">
            <a:spLocks/>
          </p:cNvSpPr>
          <p:nvPr/>
        </p:nvSpPr>
        <p:spPr bwMode="auto">
          <a:xfrm>
            <a:off x="0" y="0"/>
            <a:ext cx="91440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Индивидуальная маркировка</a:t>
            </a: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63" y="949325"/>
            <a:ext cx="1782762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object 8"/>
          <p:cNvSpPr txBox="1">
            <a:spLocks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Clr>
                <a:srgbClr val="FF0000"/>
              </a:buClr>
            </a:pPr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Использование необходимого количества  комплектов спецодежды</a:t>
            </a:r>
          </a:p>
        </p:txBody>
      </p:sp>
      <p:grpSp>
        <p:nvGrpSpPr>
          <p:cNvPr id="51202" name="Группа 1"/>
          <p:cNvGrpSpPr>
            <a:grpSpLocks/>
          </p:cNvGrpSpPr>
          <p:nvPr/>
        </p:nvGrpSpPr>
        <p:grpSpPr bwMode="auto">
          <a:xfrm>
            <a:off x="238125" y="1257300"/>
            <a:ext cx="8466138" cy="5413375"/>
            <a:chOff x="187325" y="1125855"/>
            <a:chExt cx="8466138" cy="5413375"/>
          </a:xfrm>
        </p:grpSpPr>
        <p:sp>
          <p:nvSpPr>
            <p:cNvPr id="51203" name="Rectangle 15"/>
            <p:cNvSpPr>
              <a:spLocks noChangeArrowheads="1"/>
            </p:cNvSpPr>
            <p:nvPr/>
          </p:nvSpPr>
          <p:spPr bwMode="auto">
            <a:xfrm>
              <a:off x="6165850" y="1889125"/>
              <a:ext cx="2487613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154" tIns="40075" rIns="80154" bIns="40075"/>
            <a:lstStyle>
              <a:lvl1pPr defTabSz="800100"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buClr>
                  <a:srgbClr val="FF6600"/>
                </a:buClr>
              </a:pPr>
              <a:r>
                <a:rPr lang="ru-RU" altLang="ru-RU" sz="2800" b="1">
                  <a:solidFill>
                    <a:srgbClr val="376092"/>
                  </a:solidFill>
                  <a:latin typeface="Arial" charset="0"/>
                  <a:ea typeface="Arial" charset="0"/>
                  <a:cs typeface="Arial" charset="0"/>
                </a:rPr>
                <a:t>Второй </a:t>
              </a:r>
            </a:p>
            <a:p>
              <a:pPr>
                <a:buClr>
                  <a:srgbClr val="FF6600"/>
                </a:buClr>
              </a:pPr>
              <a:r>
                <a:rPr lang="ru-RU" altLang="ru-RU" sz="2800" b="1">
                  <a:solidFill>
                    <a:srgbClr val="376092"/>
                  </a:solidFill>
                  <a:latin typeface="Arial" charset="0"/>
                  <a:ea typeface="Arial" charset="0"/>
                  <a:cs typeface="Arial" charset="0"/>
                </a:rPr>
                <a:t>комплект</a:t>
              </a:r>
              <a:endParaRPr lang="ru-RU" altLang="ru-RU" sz="2800" b="1" i="1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204" name="Rectangle 15"/>
            <p:cNvSpPr>
              <a:spLocks noChangeArrowheads="1"/>
            </p:cNvSpPr>
            <p:nvPr/>
          </p:nvSpPr>
          <p:spPr bwMode="auto">
            <a:xfrm>
              <a:off x="187325" y="2466975"/>
              <a:ext cx="2044700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154" tIns="40075" rIns="80154" bIns="40075"/>
            <a:lstStyle>
              <a:lvl1pPr defTabSz="800100"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buClr>
                  <a:srgbClr val="FF6600"/>
                </a:buClr>
              </a:pPr>
              <a:r>
                <a:rPr lang="ru-RU" altLang="ru-RU" sz="2800" b="1">
                  <a:solidFill>
                    <a:srgbClr val="376092"/>
                  </a:solidFill>
                  <a:latin typeface="Arial" charset="0"/>
                  <a:ea typeface="Arial" charset="0"/>
                  <a:cs typeface="Arial" charset="0"/>
                </a:rPr>
                <a:t>Первый</a:t>
              </a:r>
            </a:p>
            <a:p>
              <a:pPr>
                <a:buClr>
                  <a:srgbClr val="FF6600"/>
                </a:buClr>
              </a:pPr>
              <a:r>
                <a:rPr lang="ru-RU" altLang="ru-RU" sz="2800" b="1">
                  <a:solidFill>
                    <a:srgbClr val="376092"/>
                  </a:solidFill>
                  <a:latin typeface="Arial" charset="0"/>
                  <a:ea typeface="Arial" charset="0"/>
                  <a:cs typeface="Arial" charset="0"/>
                </a:rPr>
                <a:t>комплект</a:t>
              </a:r>
              <a:endParaRPr lang="ru-RU" altLang="ru-RU" sz="2800" b="1" i="1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205" name="Rectangle 15"/>
            <p:cNvSpPr>
              <a:spLocks noChangeArrowheads="1"/>
            </p:cNvSpPr>
            <p:nvPr/>
          </p:nvSpPr>
          <p:spPr bwMode="auto">
            <a:xfrm>
              <a:off x="6049963" y="5334000"/>
              <a:ext cx="23764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154" tIns="40075" rIns="80154" bIns="40075"/>
            <a:lstStyle>
              <a:lvl1pPr defTabSz="800100"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8001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buClr>
                  <a:srgbClr val="FF6600"/>
                </a:buClr>
              </a:pPr>
              <a:r>
                <a:rPr lang="ru-RU" altLang="ru-RU" sz="2800" b="1">
                  <a:solidFill>
                    <a:srgbClr val="376092"/>
                  </a:solidFill>
                  <a:latin typeface="Arial" charset="0"/>
                  <a:ea typeface="Arial" charset="0"/>
                  <a:cs typeface="Arial" charset="0"/>
                </a:rPr>
                <a:t>Третий</a:t>
              </a:r>
            </a:p>
            <a:p>
              <a:pPr>
                <a:buClr>
                  <a:srgbClr val="FF6600"/>
                </a:buClr>
              </a:pPr>
              <a:r>
                <a:rPr lang="ru-RU" altLang="ru-RU" sz="2800" b="1">
                  <a:solidFill>
                    <a:srgbClr val="376092"/>
                  </a:solidFill>
                  <a:latin typeface="Arial" charset="0"/>
                  <a:ea typeface="Arial" charset="0"/>
                  <a:cs typeface="Arial" charset="0"/>
                </a:rPr>
                <a:t>комплект</a:t>
              </a:r>
              <a:endParaRPr lang="ru-RU" altLang="ru-RU" sz="2800" b="1" i="1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51206" name="Picture 6" descr="fon_gazpr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13" y="1125855"/>
              <a:ext cx="6183312" cy="541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object 7"/>
          <p:cNvSpPr txBox="1">
            <a:spLocks noChangeArrowheads="1"/>
          </p:cNvSpPr>
          <p:nvPr/>
        </p:nvSpPr>
        <p:spPr bwMode="auto">
          <a:xfrm>
            <a:off x="374650" y="852488"/>
            <a:ext cx="5700713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49275" indent="-51435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v"/>
            </a:pPr>
            <a:r>
              <a:rPr kumimoji="0" lang="ru-RU" altLang="ru-RU" sz="3200" b="1">
                <a:solidFill>
                  <a:srgbClr val="376092"/>
                </a:solidFill>
              </a:rPr>
              <a:t>Инвентаризация и прием продукции (сертификаты и т.д.)</a:t>
            </a:r>
          </a:p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v"/>
            </a:pPr>
            <a:r>
              <a:rPr kumimoji="0" lang="ru-RU" altLang="ru-RU" sz="3200" b="1">
                <a:solidFill>
                  <a:srgbClr val="376092"/>
                </a:solidFill>
              </a:rPr>
              <a:t>Договор ответственного хранения</a:t>
            </a:r>
          </a:p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v"/>
            </a:pPr>
            <a:r>
              <a:rPr kumimoji="0" lang="ru-RU" altLang="ru-RU" sz="3200" b="1">
                <a:solidFill>
                  <a:srgbClr val="376092"/>
                </a:solidFill>
              </a:rPr>
              <a:t>Передача на хранение по акту МХ-1</a:t>
            </a:r>
          </a:p>
          <a:p>
            <a:pPr eaLnBrk="1" hangingPunct="1">
              <a:spcBef>
                <a:spcPts val="1575"/>
              </a:spcBef>
              <a:buClr>
                <a:srgbClr val="C00000"/>
              </a:buClr>
              <a:buFont typeface="Wingdings" charset="2"/>
              <a:buChar char="v"/>
            </a:pPr>
            <a:r>
              <a:rPr kumimoji="0" lang="ru-RU" altLang="ru-RU" sz="3200" b="1">
                <a:solidFill>
                  <a:srgbClr val="376092"/>
                </a:solidFill>
              </a:rPr>
              <a:t>По выданной за период продукции оформляется акт возврата МХ-3</a:t>
            </a:r>
          </a:p>
        </p:txBody>
      </p:sp>
      <p:sp>
        <p:nvSpPr>
          <p:cNvPr id="52226" name="object 8"/>
          <p:cNvSpPr txBox="1">
            <a:spLocks/>
          </p:cNvSpPr>
          <p:nvPr/>
        </p:nvSpPr>
        <p:spPr bwMode="auto">
          <a:xfrm>
            <a:off x="0" y="0"/>
            <a:ext cx="9144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Складские остатки</a:t>
            </a:r>
          </a:p>
        </p:txBody>
      </p:sp>
      <p:pic>
        <p:nvPicPr>
          <p:cNvPr id="52227" name="Picture 6" descr="IMG_2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28725"/>
            <a:ext cx="2763838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object 8"/>
          <p:cNvSpPr txBox="1"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12700" defTabSz="400050" eaLnBrk="1" hangingPunct="1"/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Варианты договоров</a:t>
            </a:r>
          </a:p>
        </p:txBody>
      </p:sp>
      <p:sp>
        <p:nvSpPr>
          <p:cNvPr id="54274" name="object 7"/>
          <p:cNvSpPr txBox="1">
            <a:spLocks noChangeArrowheads="1"/>
          </p:cNvSpPr>
          <p:nvPr/>
        </p:nvSpPr>
        <p:spPr bwMode="auto">
          <a:xfrm>
            <a:off x="412750" y="1165225"/>
            <a:ext cx="6130925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14350" indent="-514350" defTabSz="64135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4538" indent="-342900" defTabSz="6413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4588" indent="-342900" defTabSz="64135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546225" indent="-342900" defTabSz="64135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946275" indent="-342900" defTabSz="64135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403475" indent="-342900" defTabSz="641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860675" indent="-342900" defTabSz="641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317875" indent="-342900" defTabSz="641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775075" indent="-342900" defTabSz="641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Calibri" charset="0"/>
              <a:buAutoNum type="arabicPeriod"/>
            </a:pPr>
            <a:r>
              <a:rPr kumimoji="0" lang="ru-RU" altLang="ru-RU" sz="3200" b="1">
                <a:solidFill>
                  <a:srgbClr val="376092"/>
                </a:solidFill>
                <a:latin typeface="Arial" charset="0"/>
                <a:sym typeface="Gill Sans Light" charset="0"/>
              </a:rPr>
              <a:t>Договор поставки </a:t>
            </a:r>
            <a:r>
              <a:rPr kumimoji="0" lang="ru-RU" altLang="ru-RU" sz="3200" i="1">
                <a:solidFill>
                  <a:srgbClr val="376092"/>
                </a:solidFill>
                <a:latin typeface="Arial" charset="0"/>
                <a:sym typeface="Gill Sans Light" charset="0"/>
              </a:rPr>
              <a:t>(стоимость товара включает в себя услугу)</a:t>
            </a:r>
          </a:p>
          <a:p>
            <a:pPr>
              <a:buClr>
                <a:srgbClr val="C00000"/>
              </a:buClr>
              <a:buFont typeface="Calibri" charset="0"/>
              <a:buAutoNum type="arabicPeriod"/>
            </a:pPr>
            <a:r>
              <a:rPr kumimoji="0" lang="ru-RU" altLang="ru-RU" sz="3200" b="1">
                <a:solidFill>
                  <a:srgbClr val="376092"/>
                </a:solidFill>
                <a:latin typeface="Arial" charset="0"/>
              </a:rPr>
              <a:t>Договор услуги </a:t>
            </a:r>
            <a:r>
              <a:rPr kumimoji="0" lang="ru-RU" altLang="ru-RU" sz="3200" i="1">
                <a:solidFill>
                  <a:srgbClr val="376092"/>
                </a:solidFill>
                <a:latin typeface="Arial" charset="0"/>
              </a:rPr>
              <a:t>(стоимость услуги включает в себя товар)</a:t>
            </a:r>
          </a:p>
          <a:p>
            <a:pPr>
              <a:buClr>
                <a:srgbClr val="C00000"/>
              </a:buClr>
              <a:buFont typeface="Calibri" charset="0"/>
              <a:buAutoNum type="arabicPeriod"/>
            </a:pPr>
            <a:r>
              <a:rPr kumimoji="0" lang="ru-RU" altLang="ru-RU" sz="3200" b="1">
                <a:solidFill>
                  <a:srgbClr val="376092"/>
                </a:solidFill>
                <a:latin typeface="Arial" charset="0"/>
              </a:rPr>
              <a:t>Договор услуги и договор поставки </a:t>
            </a:r>
            <a:r>
              <a:rPr kumimoji="0" lang="ru-RU" altLang="ru-RU" sz="3200" i="1">
                <a:solidFill>
                  <a:srgbClr val="376092"/>
                </a:solidFill>
                <a:latin typeface="Arial" charset="0"/>
              </a:rPr>
              <a:t>(2 договора)</a:t>
            </a:r>
          </a:p>
          <a:p>
            <a:pPr>
              <a:buClr>
                <a:srgbClr val="C00000"/>
              </a:buClr>
              <a:buFont typeface="Calibri" charset="0"/>
              <a:buAutoNum type="arabicPeriod"/>
            </a:pPr>
            <a:r>
              <a:rPr kumimoji="0" lang="ru-RU" altLang="ru-RU" sz="3200" b="1">
                <a:solidFill>
                  <a:srgbClr val="376092"/>
                </a:solidFill>
                <a:latin typeface="Arial" charset="0"/>
              </a:rPr>
              <a:t>Договор услуги и поставки </a:t>
            </a:r>
            <a:r>
              <a:rPr kumimoji="0" lang="ru-RU" altLang="ru-RU" sz="3200" i="1">
                <a:solidFill>
                  <a:srgbClr val="376092"/>
                </a:solidFill>
                <a:latin typeface="Arial" charset="0"/>
              </a:rPr>
              <a:t>(в одном договоре)</a:t>
            </a:r>
          </a:p>
        </p:txBody>
      </p:sp>
      <p:pic>
        <p:nvPicPr>
          <p:cNvPr id="54275" name="Picture 6" descr="3-058_MG_9376-Edit копи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6" r="15874" b="2013"/>
          <a:stretch>
            <a:fillRect/>
          </a:stretch>
        </p:blipFill>
        <p:spPr bwMode="auto">
          <a:xfrm>
            <a:off x="6424613" y="585788"/>
            <a:ext cx="2144712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8" y="508000"/>
            <a:ext cx="8450262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object 7"/>
          <p:cNvSpPr txBox="1">
            <a:spLocks/>
          </p:cNvSpPr>
          <p:nvPr/>
        </p:nvSpPr>
        <p:spPr bwMode="auto">
          <a:xfrm>
            <a:off x="446088" y="0"/>
            <a:ext cx="82597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Схема работы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object 8"/>
          <p:cNvSpPr txBox="1">
            <a:spLocks noChangeArrowheads="1"/>
          </p:cNvSpPr>
          <p:nvPr/>
        </p:nvSpPr>
        <p:spPr bwMode="auto">
          <a:xfrm>
            <a:off x="2806700" y="1171575"/>
            <a:ext cx="403066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1113" defTabSz="401638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650875" indent="-249238" defTabSz="401638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001713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403350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801813" indent="-198438" defTabSz="401638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2590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7162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1734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6306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376092"/>
                </a:solidFill>
              </a:rPr>
              <a:t>Производство и продажа</a:t>
            </a:r>
          </a:p>
          <a:p>
            <a:pPr eaLnBrk="1" hangingPunct="1"/>
            <a:r>
              <a:rPr lang="ru-RU" altLang="ru-RU" sz="2800" b="1">
                <a:solidFill>
                  <a:srgbClr val="376092"/>
                </a:solidFill>
              </a:rPr>
              <a:t>специальной одежды и формы</a:t>
            </a:r>
          </a:p>
        </p:txBody>
      </p:sp>
      <p:sp>
        <p:nvSpPr>
          <p:cNvPr id="10242" name="object 11"/>
          <p:cNvSpPr txBox="1">
            <a:spLocks noChangeArrowheads="1"/>
          </p:cNvSpPr>
          <p:nvPr/>
        </p:nvSpPr>
        <p:spPr bwMode="auto">
          <a:xfrm>
            <a:off x="2808288" y="4598988"/>
            <a:ext cx="360045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1113" defTabSz="401638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650875" indent="-249238" defTabSz="401638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001713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403350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801813" indent="-198438" defTabSz="401638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2590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7162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1734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6306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376092"/>
                </a:solidFill>
              </a:rPr>
              <a:t>Продажа средств индивидуальной защиты от мировых лидеров</a:t>
            </a:r>
          </a:p>
        </p:txBody>
      </p:sp>
      <p:sp>
        <p:nvSpPr>
          <p:cNvPr id="10243" name="object 8"/>
          <p:cNvSpPr txBox="1">
            <a:spLocks noChangeArrowheads="1"/>
          </p:cNvSpPr>
          <p:nvPr/>
        </p:nvSpPr>
        <p:spPr bwMode="auto">
          <a:xfrm>
            <a:off x="2849563" y="2840038"/>
            <a:ext cx="35052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1113" defTabSz="401638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650875" indent="-249238" defTabSz="401638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001713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403350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801813" indent="-198438" defTabSz="401638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2590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7162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1734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6306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ru-RU" altLang="ru-RU" sz="2800" b="1">
                <a:solidFill>
                  <a:srgbClr val="376092"/>
                </a:solidFill>
              </a:rPr>
              <a:t>Производство и продажа</a:t>
            </a:r>
          </a:p>
          <a:p>
            <a:pPr algn="r" eaLnBrk="1" hangingPunct="1"/>
            <a:r>
              <a:rPr lang="ru-RU" altLang="ru-RU" sz="2800" b="1">
                <a:solidFill>
                  <a:srgbClr val="376092"/>
                </a:solidFill>
              </a:rPr>
              <a:t>защитной обуви</a:t>
            </a: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1270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Направления нашей деятельности</a:t>
            </a:r>
          </a:p>
        </p:txBody>
      </p:sp>
      <p:pic>
        <p:nvPicPr>
          <p:cNvPr id="10245" name="Изображение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3675" y="2343150"/>
            <a:ext cx="223043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13" y="849313"/>
            <a:ext cx="22304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Изображение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3" y="4175125"/>
            <a:ext cx="223043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/>
          <p:cNvSpPr txBox="1">
            <a:spLocks noChangeArrowheads="1"/>
          </p:cNvSpPr>
          <p:nvPr/>
        </p:nvSpPr>
        <p:spPr bwMode="auto">
          <a:xfrm>
            <a:off x="427038" y="811213"/>
            <a:ext cx="8110537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1638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650875" indent="-249238" defTabSz="401638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001713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403350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801813" indent="-198438" defTabSz="401638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2590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7162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1734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6306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ru-RU" altLang="ru-RU">
              <a:solidFill>
                <a:srgbClr val="376092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ru-RU" altLang="ru-RU" sz="3600" b="1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В индивидуальном порядке </a:t>
            </a:r>
            <a:r>
              <a:rPr lang="ru-RU" altLang="ru-RU" sz="3600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–  работнику структурного подразделения «Покупателя» по личной карточке учета выдачи и ведомости учета выдачи спецодежды, спецобуви и предохранительных приспособлений (Типовая межотраслевая форма МБ-7)</a:t>
            </a:r>
          </a:p>
        </p:txBody>
      </p:sp>
      <p:sp>
        <p:nvSpPr>
          <p:cNvPr id="59395" name="Rectangle 9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>
              <a:defRPr kumimoji="1">
                <a:solidFill>
                  <a:schemeClr val="tx1"/>
                </a:solidFill>
                <a:latin typeface="Calibri" charset="0"/>
              </a:defRPr>
            </a:lvl2pPr>
            <a:lvl3pPr>
              <a:defRPr kumimoji="1">
                <a:solidFill>
                  <a:schemeClr val="tx1"/>
                </a:solidFill>
                <a:latin typeface="Calibri" charset="0"/>
              </a:defRPr>
            </a:lvl3pPr>
            <a:lvl4pPr>
              <a:defRPr kumimoji="1">
                <a:solidFill>
                  <a:schemeClr val="tx1"/>
                </a:solidFill>
                <a:latin typeface="Calibri" charset="0"/>
              </a:defRPr>
            </a:lvl4pPr>
            <a:lvl5pPr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0589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5161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29733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4305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Способы выдачи СИЗ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/>
          <p:cNvSpPr txBox="1">
            <a:spLocks noChangeArrowheads="1"/>
          </p:cNvSpPr>
          <p:nvPr/>
        </p:nvSpPr>
        <p:spPr bwMode="auto">
          <a:xfrm>
            <a:off x="190500" y="811213"/>
            <a:ext cx="85979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1638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650875" indent="-249238" defTabSz="401638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001713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403350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801813" indent="-198438" defTabSz="401638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2590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7162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1734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6306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376092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ru-RU" altLang="ru-RU" sz="3600" b="1" dirty="0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В коллективном порядке </a:t>
            </a:r>
            <a:r>
              <a:rPr lang="ru-RU" altLang="ru-RU" sz="3600" dirty="0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- материально-ответственному лицу структурного подразделения «Покупателя» по накладной на отпуск материалов на сторону (М-15) и ведомости учета выдачи спецодежды, </a:t>
            </a:r>
            <a:r>
              <a:rPr lang="ru-RU" altLang="ru-RU" sz="3600" dirty="0" err="1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спецобуви</a:t>
            </a:r>
            <a:r>
              <a:rPr lang="ru-RU" altLang="ru-RU" sz="3600" dirty="0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 и предохранительных приспособлений  (МБ-7)</a:t>
            </a:r>
          </a:p>
        </p:txBody>
      </p:sp>
      <p:sp>
        <p:nvSpPr>
          <p:cNvPr id="60420" name="Rectangle 9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>
              <a:defRPr kumimoji="1">
                <a:solidFill>
                  <a:schemeClr val="tx1"/>
                </a:solidFill>
                <a:latin typeface="Calibri" charset="0"/>
              </a:defRPr>
            </a:lvl2pPr>
            <a:lvl3pPr>
              <a:defRPr kumimoji="1">
                <a:solidFill>
                  <a:schemeClr val="tx1"/>
                </a:solidFill>
                <a:latin typeface="Calibri" charset="0"/>
              </a:defRPr>
            </a:lvl3pPr>
            <a:lvl4pPr>
              <a:defRPr kumimoji="1">
                <a:solidFill>
                  <a:schemeClr val="tx1"/>
                </a:solidFill>
                <a:latin typeface="Calibri" charset="0"/>
              </a:defRPr>
            </a:lvl4pPr>
            <a:lvl5pPr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0589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5161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29733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4305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Способы выдачи СИЗ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54" tIns="40075" rIns="80154" bIns="40075" anchor="ctr"/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>
              <a:defRPr kumimoji="1">
                <a:solidFill>
                  <a:schemeClr val="tx1"/>
                </a:solidFill>
                <a:latin typeface="Calibri" charset="0"/>
              </a:defRPr>
            </a:lvl2pPr>
            <a:lvl3pPr>
              <a:defRPr kumimoji="1">
                <a:solidFill>
                  <a:schemeClr val="tx1"/>
                </a:solidFill>
                <a:latin typeface="Calibri" charset="0"/>
              </a:defRPr>
            </a:lvl3pPr>
            <a:lvl4pPr>
              <a:defRPr kumimoji="1">
                <a:solidFill>
                  <a:schemeClr val="tx1"/>
                </a:solidFill>
                <a:latin typeface="Calibri" charset="0"/>
              </a:defRPr>
            </a:lvl4pPr>
            <a:lvl5pPr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0589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5161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29733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430588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Способы выдачи СИЗ</a:t>
            </a:r>
          </a:p>
        </p:txBody>
      </p:sp>
      <p:sp>
        <p:nvSpPr>
          <p:cNvPr id="6" name="object 7"/>
          <p:cNvSpPr txBox="1">
            <a:spLocks noChangeArrowheads="1"/>
          </p:cNvSpPr>
          <p:nvPr/>
        </p:nvSpPr>
        <p:spPr bwMode="auto">
          <a:xfrm>
            <a:off x="427038" y="811213"/>
            <a:ext cx="8110537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1638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650875" defTabSz="401638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001713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403350" indent="-200025" defTabSz="401638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801813" indent="-198438" defTabSz="401638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2590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7162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1734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630613" indent="-198438" defTabSz="4016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ru-RU" altLang="ru-RU">
              <a:solidFill>
                <a:srgbClr val="376092"/>
              </a:solidFill>
            </a:endParaRPr>
          </a:p>
          <a:p>
            <a:pPr lvl="1" indent="0" algn="just" eaLnBrk="1" hangingPunct="1">
              <a:buFont typeface="Arial" charset="0"/>
              <a:buChar char="•"/>
            </a:pPr>
            <a:r>
              <a:rPr lang="ru-RU" altLang="ru-RU" sz="3600" b="1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Во внеплановом порядке </a:t>
            </a:r>
            <a:r>
              <a:rPr lang="ru-RU" altLang="ru-RU" sz="3600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– материально-ответственному лицу структурного подразделения «Покупателя» на основании Заявки (СЗ), выдача по накладной на отпуск материалов на сторону (Типовая межотраслевая форма М-15)</a:t>
            </a: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object 7"/>
          <p:cNvSpPr txBox="1">
            <a:spLocks/>
          </p:cNvSpPr>
          <p:nvPr/>
        </p:nvSpPr>
        <p:spPr bwMode="auto">
          <a:xfrm>
            <a:off x="455613" y="0"/>
            <a:ext cx="82597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Структура стоимости услуги</a:t>
            </a:r>
          </a:p>
        </p:txBody>
      </p:sp>
      <p:sp>
        <p:nvSpPr>
          <p:cNvPr id="4" name="object 7"/>
          <p:cNvSpPr txBox="1">
            <a:spLocks noChangeArrowheads="1"/>
          </p:cNvSpPr>
          <p:nvPr/>
        </p:nvSpPr>
        <p:spPr bwMode="auto">
          <a:xfrm>
            <a:off x="265112" y="825830"/>
            <a:ext cx="8640763" cy="556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15900" indent="-2159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914400" indent="-4572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Разовые затраты на старте проекта</a:t>
            </a:r>
          </a:p>
          <a:p>
            <a:pPr lvl="1">
              <a:buClr>
                <a:srgbClr val="FF0000"/>
              </a:buClr>
              <a:buFont typeface="Calibri" charset="0"/>
              <a:buAutoNum type="arabicPeriod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Оснащение склада:</a:t>
            </a:r>
            <a:r>
              <a:rPr kumimoji="0" lang="ru-RU" altLang="ru-RU" sz="24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 ремонт помещения, стеллажи, мебель, компьютеры, оргтехника, лицензионное ПО, манекены для демонстрационного зала и пр.</a:t>
            </a:r>
          </a:p>
          <a:p>
            <a:pPr lvl="1">
              <a:buClr>
                <a:srgbClr val="FF0000"/>
              </a:buClr>
              <a:buFont typeface="Calibri" charset="0"/>
              <a:buAutoNum type="arabicPeriod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Внедрение автоматизированной программы </a:t>
            </a:r>
            <a:r>
              <a:rPr kumimoji="0" lang="ru-RU" altLang="ru-RU" sz="24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учета выдачи СИЗ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Постоянные затраты</a:t>
            </a:r>
          </a:p>
          <a:p>
            <a:pPr lvl="1">
              <a:buClr>
                <a:srgbClr val="FF0000"/>
              </a:buClr>
              <a:buFont typeface="Calibri" charset="0"/>
              <a:buAutoNum type="arabicPeriod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Заработная плата </a:t>
            </a:r>
            <a:r>
              <a:rPr kumimoji="0" lang="ru-RU" altLang="ru-RU" sz="24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работников склада</a:t>
            </a:r>
          </a:p>
          <a:p>
            <a:pPr lvl="1">
              <a:buClr>
                <a:srgbClr val="FF0000"/>
              </a:buClr>
              <a:buFont typeface="Calibri" charset="0"/>
              <a:buAutoNum type="arabicPeriod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Функционирование </a:t>
            </a:r>
            <a:r>
              <a:rPr kumimoji="0" lang="ru-RU" altLang="ru-RU" sz="2400" b="1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склада</a:t>
            </a:r>
            <a:r>
              <a:rPr kumimoji="0" lang="ru-RU" altLang="ru-RU" sz="2400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kumimoji="0" lang="ru-RU" altLang="ru-RU" sz="24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арендная плата, коммунальные платежи, охрана и уборка помещения, пожарная охрана</a:t>
            </a:r>
          </a:p>
          <a:p>
            <a:pPr lvl="1">
              <a:buClr>
                <a:srgbClr val="FF0000"/>
              </a:buClr>
              <a:buFont typeface="Calibri" charset="0"/>
              <a:buAutoNum type="arabicPeriod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Обеспечение склада:</a:t>
            </a:r>
            <a:r>
              <a:rPr kumimoji="0" lang="ru-RU" altLang="ru-RU" sz="24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 канцтовары и прочие расходные материалы, телефонная связь и интернет)</a:t>
            </a:r>
          </a:p>
          <a:p>
            <a:pPr lvl="1">
              <a:buClr>
                <a:srgbClr val="FF0000"/>
              </a:buClr>
              <a:buFont typeface="Calibri" charset="0"/>
              <a:buAutoNum type="arabicPeriod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Транспортные расходы</a:t>
            </a:r>
            <a:r>
              <a:rPr kumimoji="0" lang="ru-RU" altLang="ru-RU" sz="2400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>
              <a:buClr>
                <a:srgbClr val="FF0000"/>
              </a:buClr>
              <a:buFont typeface="Calibri" charset="0"/>
              <a:buAutoNum type="arabicPeriod"/>
            </a:pPr>
            <a:r>
              <a:rPr kumimoji="0" lang="ru-RU" altLang="ru-RU" sz="2400" b="1" dirty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Стоимость </a:t>
            </a:r>
            <a:r>
              <a:rPr kumimoji="0" lang="ru-RU" altLang="ru-RU" sz="2400" b="1" dirty="0" smtClean="0">
                <a:solidFill>
                  <a:srgbClr val="17375E"/>
                </a:solidFill>
                <a:latin typeface="Arial" charset="0"/>
                <a:ea typeface="Arial" charset="0"/>
                <a:cs typeface="Arial" charset="0"/>
              </a:rPr>
              <a:t>товара</a:t>
            </a:r>
            <a:endParaRPr kumimoji="0" lang="ru-RU" altLang="ru-RU" sz="2000" dirty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Font typeface="Wingdings" charset="2"/>
              <a:buChar char="§"/>
            </a:pPr>
            <a:endParaRPr kumimoji="0" lang="ru-RU" altLang="ru-RU" sz="2000" dirty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Font typeface="Wingdings" charset="2"/>
              <a:buChar char="§"/>
            </a:pPr>
            <a:endParaRPr kumimoji="0" lang="ru-RU" altLang="ru-RU" sz="2000" b="1" dirty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Font typeface="Wingdings" charset="2"/>
              <a:buChar char="§"/>
            </a:pPr>
            <a:endParaRPr kumimoji="0" lang="ru-RU" altLang="ru-RU" sz="2000" b="1" dirty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Font typeface="Wingdings" charset="2"/>
              <a:buChar char="§"/>
            </a:pPr>
            <a:endParaRPr kumimoji="0" lang="ru-RU" altLang="ru-RU" sz="2000" dirty="0">
              <a:solidFill>
                <a:srgbClr val="17375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object 7"/>
          <p:cNvSpPr txBox="1">
            <a:spLocks/>
          </p:cNvSpPr>
          <p:nvPr/>
        </p:nvSpPr>
        <p:spPr bwMode="auto">
          <a:xfrm>
            <a:off x="0" y="0"/>
            <a:ext cx="91440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Карточка работника</a:t>
            </a:r>
          </a:p>
        </p:txBody>
      </p:sp>
      <p:pic>
        <p:nvPicPr>
          <p:cNvPr id="6349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63" y="928688"/>
            <a:ext cx="8805862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object 7"/>
          <p:cNvSpPr txBox="1">
            <a:spLocks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Ввод первичных данных</a:t>
            </a:r>
          </a:p>
        </p:txBody>
      </p:sp>
      <p:pic>
        <p:nvPicPr>
          <p:cNvPr id="64514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3" y="862013"/>
            <a:ext cx="78009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object 7"/>
          <p:cNvSpPr txBox="1">
            <a:spLocks/>
          </p:cNvSpPr>
          <p:nvPr/>
        </p:nvSpPr>
        <p:spPr bwMode="auto">
          <a:xfrm>
            <a:off x="455613" y="0"/>
            <a:ext cx="82597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Формирование  выдачи</a:t>
            </a:r>
          </a:p>
        </p:txBody>
      </p:sp>
      <p:pic>
        <p:nvPicPr>
          <p:cNvPr id="65538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3" y="1430338"/>
            <a:ext cx="86423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object 7"/>
          <p:cNvSpPr txBox="1">
            <a:spLocks/>
          </p:cNvSpPr>
          <p:nvPr/>
        </p:nvSpPr>
        <p:spPr bwMode="auto">
          <a:xfrm>
            <a:off x="455613" y="0"/>
            <a:ext cx="82597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Задание на сборку</a:t>
            </a:r>
          </a:p>
        </p:txBody>
      </p:sp>
      <p:pic>
        <p:nvPicPr>
          <p:cNvPr id="6656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73200"/>
            <a:ext cx="91440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object 7"/>
          <p:cNvSpPr txBox="1">
            <a:spLocks/>
          </p:cNvSpPr>
          <p:nvPr/>
        </p:nvSpPr>
        <p:spPr bwMode="auto">
          <a:xfrm>
            <a:off x="455613" y="0"/>
            <a:ext cx="82597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27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127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27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27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127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4699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9271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13843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1841500" indent="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914400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Личная карточка ДСИЗ</a:t>
            </a:r>
          </a:p>
        </p:txBody>
      </p:sp>
      <p:pic>
        <p:nvPicPr>
          <p:cNvPr id="67586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3" y="812800"/>
            <a:ext cx="3921125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Изображение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9025" y="819150"/>
            <a:ext cx="39116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154"/>
          <p:cNvSpPr>
            <a:spLocks/>
          </p:cNvSpPr>
          <p:nvPr/>
        </p:nvSpPr>
        <p:spPr bwMode="auto">
          <a:xfrm>
            <a:off x="0" y="0"/>
            <a:ext cx="9144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defTabSz="1139825">
              <a:defRPr kumimoji="1">
                <a:solidFill>
                  <a:schemeClr val="tx1"/>
                </a:solidFill>
                <a:latin typeface="Calibri" charset="0"/>
              </a:defRPr>
            </a:lvl1pPr>
            <a:lvl2pPr defTabSz="1139825">
              <a:defRPr kumimoji="1">
                <a:solidFill>
                  <a:schemeClr val="tx1"/>
                </a:solidFill>
                <a:latin typeface="Calibri" charset="0"/>
              </a:defRPr>
            </a:lvl2pPr>
            <a:lvl3pPr defTabSz="1139825">
              <a:defRPr kumimoji="1">
                <a:solidFill>
                  <a:schemeClr val="tx1"/>
                </a:solidFill>
                <a:latin typeface="Calibri" charset="0"/>
              </a:defRPr>
            </a:lvl3pPr>
            <a:lvl4pPr defTabSz="1139825">
              <a:defRPr kumimoji="1">
                <a:solidFill>
                  <a:schemeClr val="tx1"/>
                </a:solidFill>
                <a:latin typeface="Calibri" charset="0"/>
              </a:defRPr>
            </a:lvl4pPr>
            <a:lvl5pPr defTabSz="1139825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0589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5161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29733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4305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ЭТАПЫ ЗАПУСКА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27038" y="901700"/>
            <a:ext cx="8269287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85800" indent="-685800"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1pPr>
            <a:lvl2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2pPr>
            <a:lvl3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3pPr>
            <a:lvl4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4pPr>
            <a:lvl5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9pPr>
          </a:lstStyle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Calibri" charset="0"/>
              <a:buAutoNum type="arabicPeriod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Согласование состава рабочей группы</a:t>
            </a: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Calibri" charset="0"/>
              <a:buAutoNum type="arabicPeriod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Проведению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аудита действующей системы обеспечения СИЗ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Calibri" charset="0"/>
              <a:buAutoNum type="arabicPeriod"/>
              <a:defRPr/>
            </a:pP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Согласование состава услуги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Calibri" charset="0"/>
              <a:buAutoNum type="arabicPeriod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Повторная презентация с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оглашением результатов </a:t>
            </a: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аудита и предложением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вариантов </a:t>
            </a: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реализации проекта</a:t>
            </a: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Calibri" charset="0"/>
              <a:buAutoNum type="arabicPeriod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Подготовка ТЗ и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договора</a:t>
            </a: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Calibri" charset="0"/>
              <a:buAutoNum type="arabicPeriod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</a:rPr>
              <a:t>Согласование ассортимента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</a:rPr>
              <a:t>продукции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7"/>
          <p:cNvSpPr>
            <a:spLocks noChangeArrowheads="1"/>
          </p:cNvSpPr>
          <p:nvPr/>
        </p:nvSpPr>
        <p:spPr bwMode="auto">
          <a:xfrm>
            <a:off x="-9525" y="811213"/>
            <a:ext cx="5159375" cy="205898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C0C0C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3920" tIns="190763" rIns="91422" bIns="45710"/>
          <a:lstStyle>
            <a:lvl1pPr marL="285750" indent="-28575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indent="-342900" eaLnBrk="1" hangingPunct="1">
              <a:buClr>
                <a:srgbClr val="C00000"/>
              </a:buClr>
              <a:buFont typeface="Arial" charset="0"/>
              <a:buChar char="•"/>
              <a:defRPr/>
            </a:pPr>
            <a:r>
              <a:rPr lang="ru-RU" altLang="ru-RU" sz="2000" dirty="0">
                <a:solidFill>
                  <a:srgbClr val="376092"/>
                </a:solidFill>
              </a:rPr>
              <a:t>Собственная производственная база </a:t>
            </a:r>
            <a:r>
              <a:rPr lang="ru-RU" altLang="ru-RU" sz="2000" dirty="0" smtClean="0">
                <a:solidFill>
                  <a:srgbClr val="376092"/>
                </a:solidFill>
              </a:rPr>
              <a:t> –</a:t>
            </a:r>
            <a:r>
              <a:rPr lang="ru-RU" altLang="ru-RU" sz="2000" b="1" dirty="0" smtClean="0">
                <a:solidFill>
                  <a:srgbClr val="376092"/>
                </a:solidFill>
              </a:rPr>
              <a:t> </a:t>
            </a:r>
            <a:r>
              <a:rPr lang="ru-RU" altLang="ru-RU" sz="2000" b="1" dirty="0">
                <a:solidFill>
                  <a:srgbClr val="376092"/>
                </a:solidFill>
              </a:rPr>
              <a:t>9 фабрик (8 швейных, 1 обувная)  </a:t>
            </a:r>
          </a:p>
          <a:p>
            <a:pPr marL="342900" indent="-342900" eaLnBrk="1" hangingPunct="1">
              <a:buClr>
                <a:srgbClr val="C00000"/>
              </a:buClr>
              <a:buFont typeface="Arial" charset="0"/>
              <a:buChar char="•"/>
              <a:defRPr/>
            </a:pPr>
            <a:r>
              <a:rPr lang="ru-RU" altLang="ru-RU" sz="2000" b="1" dirty="0">
                <a:solidFill>
                  <a:srgbClr val="376092"/>
                </a:solidFill>
              </a:rPr>
              <a:t>5 млн. </a:t>
            </a:r>
            <a:r>
              <a:rPr lang="ru-RU" altLang="ru-RU" sz="2000" dirty="0">
                <a:solidFill>
                  <a:srgbClr val="376092"/>
                </a:solidFill>
              </a:rPr>
              <a:t>швейных изделий в </a:t>
            </a:r>
            <a:r>
              <a:rPr lang="ru-RU" altLang="ru-RU" sz="2000" dirty="0" smtClean="0">
                <a:solidFill>
                  <a:srgbClr val="376092"/>
                </a:solidFill>
              </a:rPr>
              <a:t>год</a:t>
            </a:r>
            <a:endParaRPr lang="ru-RU" altLang="ru-RU" sz="2000" dirty="0">
              <a:solidFill>
                <a:srgbClr val="376092"/>
              </a:solidFill>
            </a:endParaRPr>
          </a:p>
          <a:p>
            <a:pPr marL="342900" indent="-342900" eaLnBrk="1" hangingPunct="1">
              <a:buClr>
                <a:srgbClr val="C00000"/>
              </a:buClr>
              <a:buFont typeface="Arial" charset="0"/>
              <a:buChar char="•"/>
              <a:defRPr/>
            </a:pPr>
            <a:r>
              <a:rPr lang="ru-RU" altLang="ru-RU" sz="2000" b="1" dirty="0" smtClean="0">
                <a:solidFill>
                  <a:srgbClr val="376092"/>
                </a:solidFill>
              </a:rPr>
              <a:t>900 тыс. </a:t>
            </a:r>
            <a:r>
              <a:rPr lang="ru-RU" altLang="ru-RU" sz="2000" dirty="0" smtClean="0">
                <a:solidFill>
                  <a:srgbClr val="376092"/>
                </a:solidFill>
              </a:rPr>
              <a:t>пар </a:t>
            </a:r>
            <a:r>
              <a:rPr lang="ru-RU" altLang="ru-RU" sz="2000" dirty="0">
                <a:solidFill>
                  <a:srgbClr val="376092"/>
                </a:solidFill>
              </a:rPr>
              <a:t>защитной обуви в год.</a:t>
            </a:r>
          </a:p>
          <a:p>
            <a:pPr marL="342900" indent="-342900" eaLnBrk="1" hangingPunct="1">
              <a:buClr>
                <a:srgbClr val="C00000"/>
              </a:buClr>
              <a:buFont typeface="Arial" charset="0"/>
              <a:buChar char="•"/>
              <a:defRPr/>
            </a:pPr>
            <a:r>
              <a:rPr lang="ru-RU" altLang="ru-RU" sz="2000" b="1" dirty="0" smtClean="0">
                <a:solidFill>
                  <a:srgbClr val="376092"/>
                </a:solidFill>
              </a:rPr>
              <a:t>10 </a:t>
            </a:r>
            <a:r>
              <a:rPr lang="ru-RU" altLang="ru-RU" sz="2000" b="1" dirty="0">
                <a:solidFill>
                  <a:srgbClr val="376092"/>
                </a:solidFill>
              </a:rPr>
              <a:t>тыс. кв. м.</a:t>
            </a:r>
            <a:r>
              <a:rPr lang="ru-RU" altLang="ru-RU" sz="2000" dirty="0">
                <a:solidFill>
                  <a:srgbClr val="376092"/>
                </a:solidFill>
              </a:rPr>
              <a:t> складских площадей</a:t>
            </a:r>
          </a:p>
          <a:p>
            <a:pPr marL="342900" indent="-342900" eaLnBrk="1" hangingPunct="1">
              <a:buClr>
                <a:srgbClr val="C00000"/>
              </a:buClr>
              <a:buFont typeface="Arial" charset="0"/>
              <a:buChar char="•"/>
              <a:defRPr/>
            </a:pPr>
            <a:r>
              <a:rPr lang="ru-RU" altLang="ru-RU" sz="2000" dirty="0">
                <a:solidFill>
                  <a:srgbClr val="376092"/>
                </a:solidFill>
              </a:rPr>
              <a:t>Более </a:t>
            </a:r>
            <a:r>
              <a:rPr lang="ru-RU" altLang="ru-RU" sz="2000" b="1" dirty="0">
                <a:solidFill>
                  <a:srgbClr val="376092"/>
                </a:solidFill>
              </a:rPr>
              <a:t>50</a:t>
            </a:r>
            <a:r>
              <a:rPr lang="ru-RU" altLang="ru-RU" sz="2000" dirty="0">
                <a:solidFill>
                  <a:srgbClr val="376092"/>
                </a:solidFill>
              </a:rPr>
              <a:t> </a:t>
            </a:r>
            <a:r>
              <a:rPr lang="ru-RU" altLang="ru-RU" sz="2000" dirty="0" smtClean="0">
                <a:solidFill>
                  <a:srgbClr val="376092"/>
                </a:solidFill>
              </a:rPr>
              <a:t>грузовых автомобилей </a:t>
            </a:r>
          </a:p>
          <a:p>
            <a:pPr marL="342900" indent="-342900" eaLnBrk="1" hangingPunct="1">
              <a:buClr>
                <a:srgbClr val="C00000"/>
              </a:buClr>
              <a:buFont typeface="Arial" charset="0"/>
              <a:buChar char="•"/>
              <a:defRPr/>
            </a:pPr>
            <a:r>
              <a:rPr lang="ru-RU" altLang="ru-RU" sz="2000" dirty="0" smtClean="0">
                <a:solidFill>
                  <a:srgbClr val="376092"/>
                </a:solidFill>
              </a:rPr>
              <a:t>Свыше </a:t>
            </a:r>
            <a:r>
              <a:rPr lang="ru-RU" altLang="ru-RU" sz="2000" b="1" dirty="0" smtClean="0">
                <a:solidFill>
                  <a:srgbClr val="376092"/>
                </a:solidFill>
              </a:rPr>
              <a:t>2 тыс.</a:t>
            </a:r>
            <a:r>
              <a:rPr lang="ru-RU" altLang="ru-RU" sz="2000" dirty="0" smtClean="0">
                <a:solidFill>
                  <a:srgbClr val="376092"/>
                </a:solidFill>
              </a:rPr>
              <a:t> </a:t>
            </a:r>
            <a:r>
              <a:rPr lang="ru-RU" altLang="ru-RU" sz="2000" dirty="0">
                <a:solidFill>
                  <a:srgbClr val="376092"/>
                </a:solidFill>
              </a:rPr>
              <a:t>наименований продукции в </a:t>
            </a:r>
            <a:r>
              <a:rPr lang="ru-RU" altLang="ru-RU" sz="2000" dirty="0" smtClean="0">
                <a:solidFill>
                  <a:srgbClr val="376092"/>
                </a:solidFill>
              </a:rPr>
              <a:t>ассортименте</a:t>
            </a:r>
          </a:p>
          <a:p>
            <a:pPr>
              <a:defRPr/>
            </a:pPr>
            <a:endParaRPr lang="ru-RU" altLang="ru-RU" dirty="0" smtClean="0">
              <a:solidFill>
                <a:srgbClr val="376092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altLang="ru-RU" dirty="0" smtClean="0">
              <a:solidFill>
                <a:srgbClr val="376092"/>
              </a:solidFill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0" y="12700"/>
            <a:ext cx="9144000" cy="5905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C0C0C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4000" tIns="190800"/>
          <a:lstStyle/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Производственный потенциал</a:t>
            </a:r>
          </a:p>
        </p:txBody>
      </p:sp>
      <p:sp>
        <p:nvSpPr>
          <p:cNvPr id="11267" name="object 13"/>
          <p:cNvSpPr txBox="1">
            <a:spLocks noChangeArrowheads="1"/>
          </p:cNvSpPr>
          <p:nvPr/>
        </p:nvSpPr>
        <p:spPr bwMode="auto">
          <a:xfrm>
            <a:off x="204788" y="6092825"/>
            <a:ext cx="474186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 defTabSz="457200"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kumimoji="0" lang="ru-RU" altLang="ru-RU" sz="1400">
                <a:latin typeface="Arial" charset="0"/>
                <a:ea typeface="Arial" charset="0"/>
                <a:cs typeface="Arial" charset="0"/>
              </a:rPr>
              <a:t>Машина Desma для изготовления обуви литьевого метода крепления подошвы</a:t>
            </a:r>
          </a:p>
        </p:txBody>
      </p:sp>
      <p:pic>
        <p:nvPicPr>
          <p:cNvPr id="11268" name="Picture 13" descr="IMG_6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660775"/>
            <a:ext cx="34686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5" descr="IMG_6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028700"/>
            <a:ext cx="346551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60775"/>
            <a:ext cx="4384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17525" y="976313"/>
            <a:ext cx="8169275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85800" indent="-685800"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1pPr>
            <a:lvl2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2pPr>
            <a:lvl3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3pPr>
            <a:lvl4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4pPr>
            <a:lvl5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9pPr>
          </a:lstStyle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7"/>
              <a:defRPr/>
            </a:pP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Согласование </a:t>
            </a: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календарного план-графика выполнения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работ </a:t>
            </a: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по запуску проекта</a:t>
            </a: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7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Подписание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договора аутсорсинга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7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Подписание договора аренды помещений</a:t>
            </a: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7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Настройка, специалистами </a:t>
            </a:r>
            <a:r>
              <a:rPr kumimoji="0" lang="en-US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IT</a:t>
            </a: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, коммуникаций программных продуктов «Техноавиа» и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Клиента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9634" name="Shape 154"/>
          <p:cNvSpPr>
            <a:spLocks/>
          </p:cNvSpPr>
          <p:nvPr/>
        </p:nvSpPr>
        <p:spPr bwMode="auto">
          <a:xfrm>
            <a:off x="0" y="0"/>
            <a:ext cx="9144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defTabSz="1139825">
              <a:defRPr kumimoji="1">
                <a:solidFill>
                  <a:schemeClr val="tx1"/>
                </a:solidFill>
                <a:latin typeface="Calibri" charset="0"/>
              </a:defRPr>
            </a:lvl1pPr>
            <a:lvl2pPr defTabSz="1139825">
              <a:defRPr kumimoji="1">
                <a:solidFill>
                  <a:schemeClr val="tx1"/>
                </a:solidFill>
                <a:latin typeface="Calibri" charset="0"/>
              </a:defRPr>
            </a:lvl2pPr>
            <a:lvl3pPr defTabSz="1139825">
              <a:defRPr kumimoji="1">
                <a:solidFill>
                  <a:schemeClr val="tx1"/>
                </a:solidFill>
                <a:latin typeface="Calibri" charset="0"/>
              </a:defRPr>
            </a:lvl3pPr>
            <a:lvl4pPr defTabSz="1139825">
              <a:defRPr kumimoji="1">
                <a:solidFill>
                  <a:schemeClr val="tx1"/>
                </a:solidFill>
                <a:latin typeface="Calibri" charset="0"/>
              </a:defRPr>
            </a:lvl4pPr>
            <a:lvl5pPr defTabSz="1139825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0589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5161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29733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4305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ЭТАПЫ ЗАПУСКА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82600" y="950913"/>
            <a:ext cx="81788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85800" indent="-685800"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1pPr>
            <a:lvl2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2pPr>
            <a:lvl3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3pPr>
            <a:lvl4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4pPr>
            <a:lvl5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9pPr>
          </a:lstStyle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1"/>
              <a:defRPr/>
            </a:pP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Подготовка данных для работы в программе аутсорсинга (нормы</a:t>
            </a: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, персонал, история выдачи)</a:t>
            </a: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1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Обучение кладовщиков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работе </a:t>
            </a: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в программе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аутсорсинг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1"/>
              <a:defRPr/>
            </a:pP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Подписание договора ответственного хранения</a:t>
            </a: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1"/>
              <a:defRPr/>
            </a:pPr>
            <a:r>
              <a:rPr kumimoji="0" lang="ru-RU" altLang="ru-RU" sz="3200" dirty="0">
                <a:solidFill>
                  <a:srgbClr val="376092"/>
                </a:solidFill>
                <a:latin typeface="Arial" charset="0"/>
              </a:rPr>
              <a:t>Проведение инвентаризации складских запасов </a:t>
            </a: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</a:rPr>
              <a:t>Клиента</a:t>
            </a:r>
          </a:p>
        </p:txBody>
      </p:sp>
      <p:sp>
        <p:nvSpPr>
          <p:cNvPr id="70658" name="Shape 154"/>
          <p:cNvSpPr>
            <a:spLocks/>
          </p:cNvSpPr>
          <p:nvPr/>
        </p:nvSpPr>
        <p:spPr bwMode="auto">
          <a:xfrm>
            <a:off x="0" y="0"/>
            <a:ext cx="9144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defTabSz="1139825">
              <a:defRPr kumimoji="1">
                <a:solidFill>
                  <a:schemeClr val="tx1"/>
                </a:solidFill>
                <a:latin typeface="Calibri" charset="0"/>
              </a:defRPr>
            </a:lvl1pPr>
            <a:lvl2pPr defTabSz="1139825">
              <a:defRPr kumimoji="1">
                <a:solidFill>
                  <a:schemeClr val="tx1"/>
                </a:solidFill>
                <a:latin typeface="Calibri" charset="0"/>
              </a:defRPr>
            </a:lvl2pPr>
            <a:lvl3pPr defTabSz="1139825">
              <a:defRPr kumimoji="1">
                <a:solidFill>
                  <a:schemeClr val="tx1"/>
                </a:solidFill>
                <a:latin typeface="Calibri" charset="0"/>
              </a:defRPr>
            </a:lvl3pPr>
            <a:lvl4pPr defTabSz="1139825">
              <a:defRPr kumimoji="1">
                <a:solidFill>
                  <a:schemeClr val="tx1"/>
                </a:solidFill>
                <a:latin typeface="Calibri" charset="0"/>
              </a:defRPr>
            </a:lvl4pPr>
            <a:lvl5pPr defTabSz="1139825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0589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5161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29733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4305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ЭТАПЫ ЗАПУСКА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87363" y="993775"/>
            <a:ext cx="8169275" cy="48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85800" indent="-685800"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1pPr>
            <a:lvl2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2pPr>
            <a:lvl3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3pPr>
            <a:lvl4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4pPr>
            <a:lvl5pPr algn="ctr" hangingPunct="0"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35353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9pPr>
          </a:lstStyle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6"/>
              <a:defRPr/>
            </a:pPr>
            <a:r>
              <a:rPr kumimoji="0" lang="ru-RU" altLang="ru-RU" sz="3200">
                <a:solidFill>
                  <a:srgbClr val="376092"/>
                </a:solidFill>
                <a:latin typeface="Arial" charset="0"/>
              </a:rPr>
              <a:t>Передача складских </a:t>
            </a:r>
            <a:r>
              <a:rPr kumimoji="0" lang="ru-RU" altLang="ru-RU" sz="3200" smtClean="0">
                <a:solidFill>
                  <a:srgbClr val="376092"/>
                </a:solidFill>
                <a:latin typeface="Arial" charset="0"/>
              </a:rPr>
              <a:t>запасов</a:t>
            </a:r>
            <a:endParaRPr kumimoji="0" lang="ru-RU" altLang="ru-RU" sz="3200" dirty="0" smtClean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6"/>
              <a:defRPr/>
            </a:pP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Формирование потребности в СИЗ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6"/>
              <a:defRPr/>
            </a:pP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Поставка товара на склад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6"/>
              <a:defRPr/>
            </a:pP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Согласование и подписание регламента взаимодействия</a:t>
            </a: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6"/>
              <a:defRPr/>
            </a:pPr>
            <a:r>
              <a:rPr kumimoji="0" lang="ru-RU" altLang="ru-RU" sz="3200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Совместная оценка готовности к началу работы</a:t>
            </a:r>
            <a:endParaRPr kumimoji="0" lang="ru-RU" altLang="ru-RU" sz="3200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  <a:p>
            <a:pPr marL="514350" indent="-514350" algn="l" defTabSz="641350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 startAt="16"/>
              <a:defRPr/>
            </a:pPr>
            <a:r>
              <a:rPr kumimoji="0" lang="ru-RU" altLang="ru-RU" sz="3200" b="1" dirty="0" smtClean="0">
                <a:solidFill>
                  <a:srgbClr val="376092"/>
                </a:solidFill>
                <a:latin typeface="Arial" charset="0"/>
                <a:ea typeface="+mn-ea"/>
                <a:cs typeface="+mn-cs"/>
              </a:rPr>
              <a:t>НАЧАЛО РАБОТЫ</a:t>
            </a:r>
            <a:endParaRPr kumimoji="0" lang="ru-RU" altLang="ru-RU" sz="3200" b="1" dirty="0">
              <a:solidFill>
                <a:srgbClr val="37609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2" name="Shape 154"/>
          <p:cNvSpPr>
            <a:spLocks/>
          </p:cNvSpPr>
          <p:nvPr/>
        </p:nvSpPr>
        <p:spPr bwMode="auto">
          <a:xfrm>
            <a:off x="0" y="0"/>
            <a:ext cx="9144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defTabSz="1139825">
              <a:defRPr kumimoji="1">
                <a:solidFill>
                  <a:schemeClr val="tx1"/>
                </a:solidFill>
                <a:latin typeface="Calibri" charset="0"/>
              </a:defRPr>
            </a:lvl1pPr>
            <a:lvl2pPr defTabSz="1139825">
              <a:defRPr kumimoji="1">
                <a:solidFill>
                  <a:schemeClr val="tx1"/>
                </a:solidFill>
                <a:latin typeface="Calibri" charset="0"/>
              </a:defRPr>
            </a:lvl2pPr>
            <a:lvl3pPr defTabSz="1139825">
              <a:defRPr kumimoji="1">
                <a:solidFill>
                  <a:schemeClr val="tx1"/>
                </a:solidFill>
                <a:latin typeface="Calibri" charset="0"/>
              </a:defRPr>
            </a:lvl3pPr>
            <a:lvl4pPr defTabSz="1139825">
              <a:defRPr kumimoji="1">
                <a:solidFill>
                  <a:schemeClr val="tx1"/>
                </a:solidFill>
                <a:latin typeface="Calibri" charset="0"/>
              </a:defRPr>
            </a:lvl4pPr>
            <a:lvl5pPr defTabSz="1139825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0589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5161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29733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430588" indent="227013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ЭТАПЫ ЗАПУСКА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Название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84" tIns="39142" rIns="78284" bIns="39142"/>
          <a:lstStyle/>
          <a:p>
            <a:pPr marL="9525" defTabSz="400050" eaLnBrk="1" hangingPunct="1"/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Широкий ассортимент спецобуви от мировых лидеров </a:t>
            </a:r>
            <a:b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</a:br>
            <a:endParaRPr kumimoji="0" lang="ru-RU" altLang="ru-RU" sz="4000" b="1">
              <a:solidFill>
                <a:srgbClr val="C00000"/>
              </a:solidFill>
              <a:ea typeface="ヒラギノ角ゴ Pro W3" charset="-128"/>
            </a:endParaRPr>
          </a:p>
        </p:txBody>
      </p:sp>
      <p:pic>
        <p:nvPicPr>
          <p:cNvPr id="12290" name="Изображение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013" y="1633538"/>
            <a:ext cx="296862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887538"/>
            <a:ext cx="1282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555750"/>
            <a:ext cx="29813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Изображение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8975" y="1790700"/>
            <a:ext cx="10318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Изображение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50" y="3990975"/>
            <a:ext cx="2981325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Изображение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113" y="4308475"/>
            <a:ext cx="154463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Изображение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43350"/>
            <a:ext cx="29940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265613"/>
            <a:ext cx="16525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object 2"/>
          <p:cNvSpPr txBox="1"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9525" defTabSz="400050" eaLnBrk="1" hangingPunct="1"/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Технологии производства одежды</a:t>
            </a:r>
          </a:p>
        </p:txBody>
      </p:sp>
      <p:sp>
        <p:nvSpPr>
          <p:cNvPr id="4098" name="object 3"/>
          <p:cNvSpPr txBox="1">
            <a:spLocks noChangeArrowheads="1"/>
          </p:cNvSpPr>
          <p:nvPr/>
        </p:nvSpPr>
        <p:spPr bwMode="auto">
          <a:xfrm>
            <a:off x="425450" y="722313"/>
            <a:ext cx="847725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15900" indent="-2159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027"/>
              </a:spcBef>
              <a:buClr>
                <a:srgbClr val="FF0000"/>
              </a:buClr>
              <a:buFont typeface="Wingdings" charset="2"/>
              <a:buChar char="§"/>
              <a:defRPr/>
            </a:pPr>
            <a:r>
              <a:rPr kumimoji="0" lang="ru-RU" altLang="ru-RU" sz="2000" dirty="0" smtClean="0">
                <a:solidFill>
                  <a:srgbClr val="376092"/>
                </a:solidFill>
                <a:latin typeface="+mn-lt"/>
                <a:ea typeface="+mn-ea"/>
                <a:cs typeface="+mn-cs"/>
              </a:rPr>
              <a:t>При производстве одежды мы используем современные материалы </a:t>
            </a:r>
            <a:r>
              <a:rPr kumimoji="0" lang="en-US" altLang="ru-RU" sz="2000" dirty="0" smtClean="0">
                <a:solidFill>
                  <a:srgbClr val="376092"/>
                </a:solidFill>
                <a:latin typeface="+mn-lt"/>
                <a:ea typeface="+mn-ea"/>
                <a:cs typeface="+mn-cs"/>
              </a:rPr>
              <a:t/>
            </a:r>
            <a:br>
              <a:rPr kumimoji="0" lang="en-US" altLang="ru-RU" sz="2000" dirty="0" smtClean="0">
                <a:solidFill>
                  <a:srgbClr val="376092"/>
                </a:solidFill>
                <a:latin typeface="+mn-lt"/>
                <a:ea typeface="+mn-ea"/>
                <a:cs typeface="+mn-cs"/>
              </a:rPr>
            </a:br>
            <a:r>
              <a:rPr kumimoji="0" lang="ru-RU" altLang="ru-RU" sz="2000" dirty="0" smtClean="0">
                <a:solidFill>
                  <a:srgbClr val="376092"/>
                </a:solidFill>
                <a:latin typeface="+mn-lt"/>
                <a:ea typeface="+mn-ea"/>
                <a:cs typeface="+mn-cs"/>
              </a:rPr>
              <a:t>с различными отделками, утеплители и фурнитуру ведущих мировых производителей.</a:t>
            </a:r>
            <a:r>
              <a:rPr kumimoji="0" lang="en-US" altLang="ru-RU" sz="2000" dirty="0" smtClean="0">
                <a:solidFill>
                  <a:srgbClr val="376092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spcBef>
                <a:spcPts val="1027"/>
              </a:spcBef>
              <a:buClr>
                <a:srgbClr val="FF0000"/>
              </a:buClr>
              <a:buFont typeface="Wingdings" charset="2"/>
              <a:buChar char="§"/>
              <a:defRPr/>
            </a:pPr>
            <a:r>
              <a:rPr kumimoji="0" lang="ru-RU" altLang="ru-RU" sz="2000" dirty="0" smtClean="0">
                <a:solidFill>
                  <a:srgbClr val="376092"/>
                </a:solidFill>
                <a:latin typeface="+mn-lt"/>
                <a:ea typeface="+mn-ea"/>
                <a:cs typeface="+mn-cs"/>
              </a:rPr>
              <a:t>Все материалы  для производства одежды регулярно тестируются в российских и зарубежных лабораториях.</a:t>
            </a:r>
          </a:p>
        </p:txBody>
      </p:sp>
      <p:grpSp>
        <p:nvGrpSpPr>
          <p:cNvPr id="13315" name="Группа 10"/>
          <p:cNvGrpSpPr>
            <a:grpSpLocks/>
          </p:cNvGrpSpPr>
          <p:nvPr/>
        </p:nvGrpSpPr>
        <p:grpSpPr bwMode="auto">
          <a:xfrm>
            <a:off x="344488" y="3135313"/>
            <a:ext cx="3929062" cy="609600"/>
            <a:chOff x="403225" y="2311400"/>
            <a:chExt cx="4587875" cy="711200"/>
          </a:xfrm>
        </p:grpSpPr>
        <p:pic>
          <p:nvPicPr>
            <p:cNvPr id="13332" name="Изображение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" y="2311400"/>
              <a:ext cx="708025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TextBox 1"/>
            <p:cNvSpPr txBox="1">
              <a:spLocks noChangeArrowheads="1"/>
            </p:cNvSpPr>
            <p:nvPr/>
          </p:nvSpPr>
          <p:spPr bwMode="auto">
            <a:xfrm>
              <a:off x="1270751" y="2311400"/>
              <a:ext cx="3720349" cy="661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kumimoji="0" lang="ru-RU" altLang="ru-RU" sz="1500" b="1">
                  <a:latin typeface="Arial" charset="0"/>
                  <a:ea typeface="Arial" charset="0"/>
                  <a:cs typeface="Arial" charset="0"/>
                </a:rPr>
                <a:t>Klopman (Клопман) </a:t>
              </a:r>
              <a:r>
                <a:rPr kumimoji="0" lang="ru-RU" altLang="ru-RU" sz="1500">
                  <a:latin typeface="Arial" charset="0"/>
                  <a:ea typeface="Arial" charset="0"/>
                  <a:cs typeface="Arial" charset="0"/>
                </a:rPr>
                <a:t>– ткани для рабочей одежды</a:t>
              </a:r>
              <a:endParaRPr lang="ru-RU" altLang="ru-RU" sz="1500">
                <a:ea typeface="Arial" charset="0"/>
                <a:cs typeface="Arial" charset="0"/>
              </a:endParaRPr>
            </a:p>
          </p:txBody>
        </p:sp>
      </p:grpSp>
      <p:grpSp>
        <p:nvGrpSpPr>
          <p:cNvPr id="13316" name="Группа 12"/>
          <p:cNvGrpSpPr>
            <a:grpSpLocks/>
          </p:cNvGrpSpPr>
          <p:nvPr/>
        </p:nvGrpSpPr>
        <p:grpSpPr bwMode="auto">
          <a:xfrm>
            <a:off x="319088" y="4102100"/>
            <a:ext cx="3954462" cy="566738"/>
            <a:chOff x="373062" y="3799463"/>
            <a:chExt cx="4618038" cy="662003"/>
          </a:xfrm>
        </p:grpSpPr>
        <p:pic>
          <p:nvPicPr>
            <p:cNvPr id="13330" name="Изображение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062" y="3907849"/>
              <a:ext cx="742950" cy="390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1" name="TextBox 13"/>
            <p:cNvSpPr txBox="1">
              <a:spLocks noChangeArrowheads="1"/>
            </p:cNvSpPr>
            <p:nvPr/>
          </p:nvSpPr>
          <p:spPr bwMode="auto">
            <a:xfrm>
              <a:off x="1270344" y="3799463"/>
              <a:ext cx="3720756" cy="662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ts val="1025"/>
                </a:spcBef>
                <a:buClr>
                  <a:srgbClr val="FF0000"/>
                </a:buClr>
              </a:pPr>
              <a:r>
                <a:rPr kumimoji="0" lang="ru-RU" altLang="ru-RU" sz="1500" b="1">
                  <a:latin typeface="Arial" charset="0"/>
                  <a:ea typeface="Arial" charset="0"/>
                  <a:cs typeface="Arial" charset="0"/>
                </a:rPr>
                <a:t>3М </a:t>
              </a:r>
              <a:r>
                <a:rPr kumimoji="0" lang="ru-RU" altLang="ru-RU" sz="1500">
                  <a:latin typeface="Arial" charset="0"/>
                  <a:ea typeface="Arial" charset="0"/>
                  <a:cs typeface="Arial" charset="0"/>
                </a:rPr>
                <a:t>– утеплители, световозвращающие материалы</a:t>
              </a:r>
            </a:p>
          </p:txBody>
        </p:sp>
      </p:grpSp>
      <p:pic>
        <p:nvPicPr>
          <p:cNvPr id="13317" name="Изображение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5070475"/>
            <a:ext cx="74771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4"/>
          <p:cNvSpPr txBox="1">
            <a:spLocks noChangeArrowheads="1"/>
          </p:cNvSpPr>
          <p:nvPr/>
        </p:nvSpPr>
        <p:spPr bwMode="auto">
          <a:xfrm>
            <a:off x="1087438" y="5002213"/>
            <a:ext cx="31861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025"/>
              </a:spcBef>
              <a:buClr>
                <a:srgbClr val="FF0000"/>
              </a:buClr>
            </a:pPr>
            <a:r>
              <a:rPr kumimoji="0" lang="ru-RU" altLang="ru-RU" sz="1500" b="1">
                <a:latin typeface="Arial" charset="0"/>
                <a:ea typeface="Arial" charset="0"/>
                <a:cs typeface="Arial" charset="0"/>
              </a:rPr>
              <a:t>YKK (ЮКК)</a:t>
            </a:r>
            <a:r>
              <a:rPr kumimoji="0" lang="en-US" altLang="ru-RU" sz="1500" b="1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ru-RU" altLang="ru-RU" sz="1500">
                <a:latin typeface="Arial" charset="0"/>
                <a:ea typeface="Arial" charset="0"/>
                <a:cs typeface="Arial" charset="0"/>
              </a:rPr>
              <a:t>– молнии,</a:t>
            </a:r>
            <a:r>
              <a:rPr kumimoji="0" lang="en-US" altLang="ru-RU" sz="150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ru-RU" altLang="ru-RU" sz="1500">
                <a:latin typeface="Arial" charset="0"/>
                <a:ea typeface="Arial" charset="0"/>
                <a:cs typeface="Arial" charset="0"/>
              </a:rPr>
              <a:t>фурнитура</a:t>
            </a:r>
            <a:endParaRPr kumimoji="0" lang="en-US" altLang="ru-RU" sz="15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319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13" y="5799138"/>
            <a:ext cx="5715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15"/>
          <p:cNvSpPr txBox="1">
            <a:spLocks noChangeArrowheads="1"/>
          </p:cNvSpPr>
          <p:nvPr/>
        </p:nvSpPr>
        <p:spPr bwMode="auto">
          <a:xfrm>
            <a:off x="1087438" y="5783263"/>
            <a:ext cx="318611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025"/>
              </a:spcBef>
              <a:buClr>
                <a:srgbClr val="FF0000"/>
              </a:buClr>
            </a:pPr>
            <a:r>
              <a:rPr kumimoji="0" lang="en-US" altLang="ru-RU" sz="1500" b="1">
                <a:latin typeface="Arial" charset="0"/>
                <a:ea typeface="Arial" charset="0"/>
                <a:cs typeface="Arial" charset="0"/>
              </a:rPr>
              <a:t>I</a:t>
            </a:r>
            <a:r>
              <a:rPr kumimoji="0" lang="ru-RU" altLang="ru-RU" sz="1500" b="1">
                <a:latin typeface="Arial" charset="0"/>
                <a:ea typeface="Arial" charset="0"/>
                <a:cs typeface="Arial" charset="0"/>
              </a:rPr>
              <a:t>deal (Идеал) </a:t>
            </a:r>
            <a:r>
              <a:rPr kumimoji="0" lang="ru-RU" altLang="ru-RU" sz="1500">
                <a:latin typeface="Arial" charset="0"/>
                <a:ea typeface="Arial" charset="0"/>
                <a:cs typeface="Arial" charset="0"/>
              </a:rPr>
              <a:t>– молнии, фурнитура</a:t>
            </a:r>
          </a:p>
        </p:txBody>
      </p:sp>
      <p:pic>
        <p:nvPicPr>
          <p:cNvPr id="13321" name="Изображение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550" y="3135313"/>
            <a:ext cx="6365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16"/>
          <p:cNvSpPr txBox="1">
            <a:spLocks noChangeArrowheads="1"/>
          </p:cNvSpPr>
          <p:nvPr/>
        </p:nvSpPr>
        <p:spPr bwMode="auto">
          <a:xfrm>
            <a:off x="5613400" y="3135313"/>
            <a:ext cx="32067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025"/>
              </a:spcBef>
              <a:buClr>
                <a:srgbClr val="FF0000"/>
              </a:buClr>
            </a:pPr>
            <a:r>
              <a:rPr kumimoji="0" lang="ru-RU" altLang="ru-RU" sz="1500" b="1">
                <a:latin typeface="Arial" charset="0"/>
                <a:ea typeface="Arial" charset="0"/>
                <a:cs typeface="Arial" charset="0"/>
              </a:rPr>
              <a:t>Prym (Прим) </a:t>
            </a:r>
            <a:r>
              <a:rPr kumimoji="0" lang="ru-RU" altLang="ru-RU" sz="1500">
                <a:latin typeface="Arial" charset="0"/>
                <a:ea typeface="Arial" charset="0"/>
                <a:cs typeface="Arial" charset="0"/>
              </a:rPr>
              <a:t>– фурнитура</a:t>
            </a:r>
          </a:p>
        </p:txBody>
      </p:sp>
      <p:pic>
        <p:nvPicPr>
          <p:cNvPr id="13323" name="Изображение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075" y="5827713"/>
            <a:ext cx="9017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Box 17"/>
          <p:cNvSpPr txBox="1">
            <a:spLocks noChangeArrowheads="1"/>
          </p:cNvSpPr>
          <p:nvPr/>
        </p:nvSpPr>
        <p:spPr bwMode="auto">
          <a:xfrm>
            <a:off x="5613400" y="5813425"/>
            <a:ext cx="3225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025"/>
              </a:spcBef>
              <a:buClr>
                <a:srgbClr val="FF0000"/>
              </a:buClr>
            </a:pPr>
            <a:r>
              <a:rPr kumimoji="0" lang="ru-RU" altLang="ru-RU" sz="1500" b="1">
                <a:latin typeface="Arial" charset="0"/>
                <a:ea typeface="Arial" charset="0"/>
                <a:cs typeface="Arial" charset="0"/>
              </a:rPr>
              <a:t>Barnet (Барнет) </a:t>
            </a:r>
            <a:r>
              <a:rPr kumimoji="0" lang="ru-RU" altLang="ru-RU" sz="1500">
                <a:latin typeface="Arial" charset="0"/>
                <a:ea typeface="Arial" charset="0"/>
                <a:cs typeface="Arial" charset="0"/>
              </a:rPr>
              <a:t>– антиста-тическая нить Nega-Stat®</a:t>
            </a:r>
          </a:p>
        </p:txBody>
      </p:sp>
      <p:pic>
        <p:nvPicPr>
          <p:cNvPr id="13325" name="Изображение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1150"/>
            <a:ext cx="8937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Box 18"/>
          <p:cNvSpPr txBox="1">
            <a:spLocks noChangeArrowheads="1"/>
          </p:cNvSpPr>
          <p:nvPr/>
        </p:nvSpPr>
        <p:spPr bwMode="auto">
          <a:xfrm>
            <a:off x="5613400" y="4078288"/>
            <a:ext cx="32067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025"/>
              </a:spcBef>
              <a:buClr>
                <a:srgbClr val="FF0000"/>
              </a:buClr>
            </a:pPr>
            <a:r>
              <a:rPr kumimoji="0" lang="ru-RU" altLang="ru-RU" sz="1500" b="1">
                <a:latin typeface="Arial" charset="0"/>
                <a:ea typeface="Arial" charset="0"/>
                <a:cs typeface="Arial" charset="0"/>
              </a:rPr>
              <a:t>Amann (Аманн) </a:t>
            </a:r>
            <a:r>
              <a:rPr kumimoji="0" lang="ru-RU" altLang="ru-RU" sz="1500">
                <a:latin typeface="Arial" charset="0"/>
                <a:ea typeface="Arial" charset="0"/>
                <a:cs typeface="Arial" charset="0"/>
              </a:rPr>
              <a:t>– швейные нити</a:t>
            </a:r>
          </a:p>
        </p:txBody>
      </p:sp>
      <p:pic>
        <p:nvPicPr>
          <p:cNvPr id="13327" name="Изображение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500" y="4903788"/>
            <a:ext cx="5064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Box 19"/>
          <p:cNvSpPr txBox="1">
            <a:spLocks noChangeArrowheads="1"/>
          </p:cNvSpPr>
          <p:nvPr/>
        </p:nvSpPr>
        <p:spPr bwMode="auto">
          <a:xfrm>
            <a:off x="5613400" y="4959350"/>
            <a:ext cx="32067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025"/>
              </a:spcBef>
              <a:buClr>
                <a:srgbClr val="FF0000"/>
              </a:buClr>
            </a:pPr>
            <a:r>
              <a:rPr kumimoji="0" lang="ru-RU" altLang="ru-RU" sz="1500" b="1">
                <a:latin typeface="Arial" charset="0"/>
                <a:ea typeface="Arial" charset="0"/>
                <a:cs typeface="Arial" charset="0"/>
              </a:rPr>
              <a:t>Concordia (Конкордия) </a:t>
            </a:r>
            <a:r>
              <a:rPr kumimoji="0" lang="ru-RU" altLang="ru-RU" sz="1500">
                <a:latin typeface="Arial" charset="0"/>
                <a:ea typeface="Arial" charset="0"/>
                <a:cs typeface="Arial" charset="0"/>
              </a:rPr>
              <a:t>– ткани для спецодежды</a:t>
            </a:r>
          </a:p>
        </p:txBody>
      </p:sp>
      <p:sp>
        <p:nvSpPr>
          <p:cNvPr id="13329" name="TextBox 36"/>
          <p:cNvSpPr txBox="1">
            <a:spLocks noChangeArrowheads="1"/>
          </p:cNvSpPr>
          <p:nvPr/>
        </p:nvSpPr>
        <p:spPr bwMode="auto">
          <a:xfrm>
            <a:off x="263525" y="2603500"/>
            <a:ext cx="19542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kumimoji="0" lang="ru-RU" altLang="ru-RU" sz="1700" b="1">
                <a:latin typeface="Arial" charset="0"/>
                <a:ea typeface="Arial" charset="0"/>
                <a:cs typeface="Arial" charset="0"/>
              </a:rPr>
              <a:t>Наши партнеры:</a:t>
            </a:r>
            <a:endParaRPr lang="ru-RU" altLang="ru-RU" sz="1700"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1"/>
          <p:cNvSpPr>
            <a:spLocks noGrp="1"/>
          </p:cNvSpPr>
          <p:nvPr>
            <p:ph type="title" idx="4294967295"/>
          </p:nvPr>
        </p:nvSpPr>
        <p:spPr bwMode="auto">
          <a:xfrm>
            <a:off x="0" y="3175"/>
            <a:ext cx="9144000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84" tIns="39142" rIns="78284" bIns="39142"/>
          <a:lstStyle/>
          <a:p>
            <a:pPr defTabSz="400050" eaLnBrk="1" hangingPunct="1"/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Наши партнеры </a:t>
            </a:r>
            <a:b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</a:br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Производители СИЗ</a:t>
            </a:r>
          </a:p>
        </p:txBody>
      </p:sp>
      <p:grpSp>
        <p:nvGrpSpPr>
          <p:cNvPr id="15362" name="Группа 1"/>
          <p:cNvGrpSpPr>
            <a:grpSpLocks/>
          </p:cNvGrpSpPr>
          <p:nvPr/>
        </p:nvGrpSpPr>
        <p:grpSpPr bwMode="auto">
          <a:xfrm>
            <a:off x="339725" y="1550988"/>
            <a:ext cx="8486775" cy="4748212"/>
            <a:chOff x="339774" y="1551263"/>
            <a:chExt cx="8486198" cy="4748148"/>
          </a:xfrm>
        </p:grpSpPr>
        <p:pic>
          <p:nvPicPr>
            <p:cNvPr id="15363" name="Изображение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75" y="1773621"/>
              <a:ext cx="1818471" cy="53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Изображение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250" y="1703063"/>
              <a:ext cx="1011168" cy="53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Изображение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766" y="1773621"/>
              <a:ext cx="1813034" cy="456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Изображение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2972" y="1551263"/>
              <a:ext cx="842640" cy="84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Изображение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190" y="5800623"/>
              <a:ext cx="2285782" cy="383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Изображение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781" y="5824081"/>
              <a:ext cx="2267268" cy="360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Изображение 1" descr="Honeywell_logo-[преобразованный]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29" y="5824081"/>
              <a:ext cx="2660986" cy="475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Изображение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685" y="4634417"/>
              <a:ext cx="2424322" cy="460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Изображение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6108" y="4558353"/>
              <a:ext cx="1430164" cy="608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Изображение 1" descr="3D-Deb-Logo_2747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75" y="4486377"/>
              <a:ext cx="1338455" cy="655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Изображение 2" descr="Gard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016" y="4486377"/>
              <a:ext cx="1839410" cy="538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Изображение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74" y="3074277"/>
              <a:ext cx="1704307" cy="65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Изображение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327" y="3320272"/>
              <a:ext cx="2392010" cy="206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Изображение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866" y="3127281"/>
              <a:ext cx="1266678" cy="60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Изображение 3" descr="Vento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670" y="2859539"/>
              <a:ext cx="1295218" cy="88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Изображение 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148" y="1626393"/>
              <a:ext cx="733425" cy="69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bject 7"/>
          <p:cNvSpPr txBox="1">
            <a:spLocks noGrp="1"/>
          </p:cNvSpPr>
          <p:nvPr>
            <p:ph type="title" idx="4294967295"/>
          </p:nvPr>
        </p:nvSpPr>
        <p:spPr bwMode="auto">
          <a:xfrm>
            <a:off x="0" y="3175"/>
            <a:ext cx="91440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12700"/>
            <a:r>
              <a:rPr kumimoji="0" lang="ru-RU" altLang="ru-RU" sz="4000" b="1">
                <a:solidFill>
                  <a:srgbClr val="C00000"/>
                </a:solidFill>
                <a:ea typeface="ヒラギノ角ゴ Pro W3" charset="-128"/>
              </a:rPr>
              <a:t>Участие в крупнейших международных выставках</a:t>
            </a:r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959225"/>
            <a:ext cx="3744913" cy="25447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6" descr="Биот Техноави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525" y="3959225"/>
            <a:ext cx="3744913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Биот Техноавиа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525" y="1306513"/>
            <a:ext cx="3744913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Прямоугольник 6"/>
          <p:cNvSpPr>
            <a:spLocks noChangeArrowheads="1"/>
          </p:cNvSpPr>
          <p:nvPr/>
        </p:nvSpPr>
        <p:spPr bwMode="auto">
          <a:xfrm>
            <a:off x="5384800" y="2997200"/>
            <a:ext cx="303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0E0E0E"/>
                </a:solidFill>
                <a:latin typeface="LucidaGrande" charset="0"/>
              </a:rPr>
              <a:t>«Техноавиа» – член «Ассоциации СИЗ»</a:t>
            </a:r>
            <a:endParaRPr lang="ru-RU" altLang="ru-RU" sz="2000"/>
          </a:p>
        </p:txBody>
      </p:sp>
      <p:pic>
        <p:nvPicPr>
          <p:cNvPr id="16390" name="Изображение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450975"/>
            <a:ext cx="13081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8"/>
          <p:cNvSpPr>
            <a:spLocks noChangeArrowheads="1"/>
          </p:cNvSpPr>
          <p:nvPr/>
        </p:nvSpPr>
        <p:spPr bwMode="auto">
          <a:xfrm>
            <a:off x="0" y="4763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8" tIns="40083" rIns="80168" bIns="40083" anchor="ctr">
            <a:spAutoFit/>
          </a:bodyPr>
          <a:lstStyle/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Услуги оказываемые компанией </a:t>
            </a:r>
          </a:p>
          <a:p>
            <a:pPr algn="ctr" eaLnBrk="1" hangingPunct="1"/>
            <a:r>
              <a:rPr kumimoji="0" lang="ru-RU" altLang="ru-RU" sz="40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Техноавиа</a:t>
            </a:r>
          </a:p>
        </p:txBody>
      </p:sp>
      <p:grpSp>
        <p:nvGrpSpPr>
          <p:cNvPr id="18434" name="Группа 18"/>
          <p:cNvGrpSpPr>
            <a:grpSpLocks/>
          </p:cNvGrpSpPr>
          <p:nvPr/>
        </p:nvGrpSpPr>
        <p:grpSpPr bwMode="auto">
          <a:xfrm>
            <a:off x="673100" y="3922713"/>
            <a:ext cx="8104188" cy="1165225"/>
            <a:chOff x="5219216" y="1726740"/>
            <a:chExt cx="4756191" cy="1287344"/>
          </a:xfrm>
        </p:grpSpPr>
        <p:sp>
          <p:nvSpPr>
            <p:cNvPr id="18453" name="TextBox 2"/>
            <p:cNvSpPr txBox="1">
              <a:spLocks noChangeArrowheads="1"/>
            </p:cNvSpPr>
            <p:nvPr/>
          </p:nvSpPr>
          <p:spPr bwMode="auto">
            <a:xfrm>
              <a:off x="5219216" y="2000344"/>
              <a:ext cx="3886940" cy="505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0" rIns="91422" bIns="4571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/>
              <a:r>
                <a:rPr lang="ru-RU" altLang="ru-RU" sz="2400" b="1">
                  <a:solidFill>
                    <a:srgbClr val="376092"/>
                  </a:solidFill>
                </a:rPr>
                <a:t>Организация доставки</a:t>
              </a:r>
              <a:endParaRPr lang="ru-RU" altLang="ru-RU" sz="2400">
                <a:solidFill>
                  <a:srgbClr val="376092"/>
                </a:solidFill>
              </a:endParaRPr>
            </a:p>
          </p:txBody>
        </p:sp>
        <p:pic>
          <p:nvPicPr>
            <p:cNvPr id="18454" name="Изображение 10" descr="Авто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0706" y="1726740"/>
              <a:ext cx="694701" cy="1287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5" name="Группа 22"/>
          <p:cNvGrpSpPr>
            <a:grpSpLocks/>
          </p:cNvGrpSpPr>
          <p:nvPr/>
        </p:nvGrpSpPr>
        <p:grpSpPr bwMode="auto">
          <a:xfrm>
            <a:off x="246063" y="1744663"/>
            <a:ext cx="7178675" cy="1176337"/>
            <a:chOff x="4266699" y="1640785"/>
            <a:chExt cx="5355576" cy="865562"/>
          </a:xfrm>
        </p:grpSpPr>
        <p:sp>
          <p:nvSpPr>
            <p:cNvPr id="18451" name="Прямоугольник 5"/>
            <p:cNvSpPr>
              <a:spLocks noChangeArrowheads="1"/>
            </p:cNvSpPr>
            <p:nvPr/>
          </p:nvSpPr>
          <p:spPr bwMode="auto">
            <a:xfrm>
              <a:off x="5338457" y="1891342"/>
              <a:ext cx="4283818" cy="33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0" rIns="91422" bIns="4571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ru-RU" altLang="ru-RU" sz="2400" b="1">
                  <a:solidFill>
                    <a:srgbClr val="C00000"/>
                  </a:solidFill>
                </a:rPr>
                <a:t>Аренда рабочей спецодежды</a:t>
              </a:r>
              <a:endParaRPr lang="ru-RU" altLang="ru-RU" sz="2400">
                <a:solidFill>
                  <a:srgbClr val="C00000"/>
                </a:solidFill>
              </a:endParaRPr>
            </a:p>
          </p:txBody>
        </p:sp>
        <p:pic>
          <p:nvPicPr>
            <p:cNvPr id="18452" name="Изображение 11" descr="Аренда спецодежды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699" y="1640785"/>
              <a:ext cx="865563" cy="86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Группа 17"/>
          <p:cNvGrpSpPr>
            <a:grpSpLocks/>
          </p:cNvGrpSpPr>
          <p:nvPr/>
        </p:nvGrpSpPr>
        <p:grpSpPr bwMode="auto">
          <a:xfrm>
            <a:off x="165100" y="3244850"/>
            <a:ext cx="8597900" cy="1155700"/>
            <a:chOff x="1118229" y="1375300"/>
            <a:chExt cx="7636550" cy="1273809"/>
          </a:xfrm>
        </p:grpSpPr>
        <p:sp>
          <p:nvSpPr>
            <p:cNvPr id="18449" name="Прямоугольник 1"/>
            <p:cNvSpPr>
              <a:spLocks noChangeArrowheads="1"/>
            </p:cNvSpPr>
            <p:nvPr/>
          </p:nvSpPr>
          <p:spPr bwMode="auto">
            <a:xfrm>
              <a:off x="2220848" y="1574770"/>
              <a:ext cx="6533931" cy="50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0" rIns="91422" bIns="4571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ru-RU" altLang="ru-RU" sz="2400" b="1">
                  <a:solidFill>
                    <a:srgbClr val="C00000"/>
                  </a:solidFill>
                </a:rPr>
                <a:t>Нанесение фирменной символики на одежду</a:t>
              </a:r>
              <a:endParaRPr lang="ru-RU" altLang="ru-RU" sz="2400">
                <a:solidFill>
                  <a:srgbClr val="C00000"/>
                </a:solidFill>
              </a:endParaRPr>
            </a:p>
          </p:txBody>
        </p:sp>
        <p:pic>
          <p:nvPicPr>
            <p:cNvPr id="18450" name="Изображение 12" descr="Логотип на куртке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229" y="1375300"/>
              <a:ext cx="1016163" cy="1273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7" name="Группа 19"/>
          <p:cNvGrpSpPr>
            <a:grpSpLocks/>
          </p:cNvGrpSpPr>
          <p:nvPr/>
        </p:nvGrpSpPr>
        <p:grpSpPr bwMode="auto">
          <a:xfrm>
            <a:off x="1389063" y="5337175"/>
            <a:ext cx="7388225" cy="1192213"/>
            <a:chOff x="3301413" y="2792946"/>
            <a:chExt cx="4702558" cy="1314596"/>
          </a:xfrm>
        </p:grpSpPr>
        <p:sp>
          <p:nvSpPr>
            <p:cNvPr id="18447" name="Прямоугольник 4"/>
            <p:cNvSpPr>
              <a:spLocks noChangeArrowheads="1"/>
            </p:cNvSpPr>
            <p:nvPr/>
          </p:nvSpPr>
          <p:spPr bwMode="auto">
            <a:xfrm>
              <a:off x="3301413" y="3215021"/>
              <a:ext cx="3759823" cy="50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0" rIns="91422" bIns="4571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/>
              <a:r>
                <a:rPr lang="ru-RU" altLang="ru-RU" sz="2400" b="1">
                  <a:solidFill>
                    <a:srgbClr val="376092"/>
                  </a:solidFill>
                </a:rPr>
                <a:t>Выезд менеджера на предприятие</a:t>
              </a:r>
              <a:endParaRPr lang="ru-RU" altLang="ru-RU" sz="2400">
                <a:solidFill>
                  <a:srgbClr val="376092"/>
                </a:solidFill>
              </a:endParaRPr>
            </a:p>
          </p:txBody>
        </p:sp>
        <p:pic>
          <p:nvPicPr>
            <p:cNvPr id="18448" name="Изображение 13" descr="Менеджер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7" y="2792946"/>
              <a:ext cx="753374" cy="131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8" name="Группа 20"/>
          <p:cNvGrpSpPr>
            <a:grpSpLocks/>
          </p:cNvGrpSpPr>
          <p:nvPr/>
        </p:nvGrpSpPr>
        <p:grpSpPr bwMode="auto">
          <a:xfrm>
            <a:off x="344488" y="2481263"/>
            <a:ext cx="8432800" cy="1138237"/>
            <a:chOff x="4023848" y="3260363"/>
            <a:chExt cx="5936169" cy="1255913"/>
          </a:xfrm>
        </p:grpSpPr>
        <p:sp>
          <p:nvSpPr>
            <p:cNvPr id="18445" name="Прямоугольник 3"/>
            <p:cNvSpPr>
              <a:spLocks noChangeArrowheads="1"/>
            </p:cNvSpPr>
            <p:nvPr/>
          </p:nvSpPr>
          <p:spPr bwMode="auto">
            <a:xfrm>
              <a:off x="4023848" y="3598426"/>
              <a:ext cx="4792965" cy="504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0" rIns="91422" bIns="4571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/>
              <a:r>
                <a:rPr lang="ru-RU" altLang="ru-RU" sz="2400" b="1">
                  <a:solidFill>
                    <a:srgbClr val="376092"/>
                  </a:solidFill>
                </a:rPr>
                <a:t>Разработка фирменного стиля</a:t>
              </a:r>
              <a:endParaRPr lang="ru-RU" altLang="ru-RU" sz="2400">
                <a:solidFill>
                  <a:srgbClr val="376092"/>
                </a:solidFill>
              </a:endParaRPr>
            </a:p>
          </p:txBody>
        </p:sp>
        <p:pic>
          <p:nvPicPr>
            <p:cNvPr id="18446" name="Изображение 14" descr="Стиль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786" y="3260363"/>
              <a:ext cx="833231" cy="125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9" name="Группа 21"/>
          <p:cNvGrpSpPr>
            <a:grpSpLocks/>
          </p:cNvGrpSpPr>
          <p:nvPr/>
        </p:nvGrpSpPr>
        <p:grpSpPr bwMode="auto">
          <a:xfrm>
            <a:off x="260350" y="4649788"/>
            <a:ext cx="7164388" cy="1190625"/>
            <a:chOff x="1118229" y="4686137"/>
            <a:chExt cx="6326513" cy="1453803"/>
          </a:xfrm>
        </p:grpSpPr>
        <p:sp>
          <p:nvSpPr>
            <p:cNvPr id="18443" name="Прямоугольник 6"/>
            <p:cNvSpPr>
              <a:spLocks noChangeArrowheads="1"/>
            </p:cNvSpPr>
            <p:nvPr/>
          </p:nvSpPr>
          <p:spPr bwMode="auto">
            <a:xfrm>
              <a:off x="2221479" y="4814072"/>
              <a:ext cx="5223263" cy="101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0" rIns="91422" bIns="4571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ru-RU" altLang="ru-RU" sz="2400" b="1">
                  <a:solidFill>
                    <a:srgbClr val="C00000"/>
                  </a:solidFill>
                </a:rPr>
                <a:t>Консалтинговые услуги по вопросам охраны труда</a:t>
              </a:r>
              <a:endParaRPr lang="ru-RU" altLang="ru-RU" sz="2400">
                <a:solidFill>
                  <a:srgbClr val="C00000"/>
                </a:solidFill>
              </a:endParaRPr>
            </a:p>
          </p:txBody>
        </p:sp>
        <p:pic>
          <p:nvPicPr>
            <p:cNvPr id="18444" name="Изображение 15" descr="Услуги по вопросам ОТ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229" y="4686137"/>
              <a:ext cx="1012039" cy="1453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0" name="Группа 23"/>
          <p:cNvGrpSpPr>
            <a:grpSpLocks/>
          </p:cNvGrpSpPr>
          <p:nvPr/>
        </p:nvGrpSpPr>
        <p:grpSpPr bwMode="auto">
          <a:xfrm>
            <a:off x="1406525" y="1074738"/>
            <a:ext cx="7370763" cy="1206500"/>
            <a:chOff x="3632363" y="5782805"/>
            <a:chExt cx="6471726" cy="1834123"/>
          </a:xfrm>
        </p:grpSpPr>
        <p:sp>
          <p:nvSpPr>
            <p:cNvPr id="18441" name="Прямоугольник 7"/>
            <p:cNvSpPr>
              <a:spLocks noChangeArrowheads="1"/>
            </p:cNvSpPr>
            <p:nvPr/>
          </p:nvSpPr>
          <p:spPr bwMode="auto">
            <a:xfrm>
              <a:off x="3632363" y="6142390"/>
              <a:ext cx="5045800" cy="695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0" rIns="91422" bIns="4571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0005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/>
              <a:r>
                <a:rPr lang="ru-RU" altLang="ru-RU" sz="2400" b="1">
                  <a:solidFill>
                    <a:srgbClr val="376092"/>
                  </a:solidFill>
                </a:rPr>
                <a:t>Аутсорсинг обеспечения работников СИЗ</a:t>
              </a:r>
            </a:p>
          </p:txBody>
        </p:sp>
        <p:pic>
          <p:nvPicPr>
            <p:cNvPr id="18442" name="Изображение 16" descr="Аутсорсинг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877" y="5782805"/>
              <a:ext cx="1039212" cy="1834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xtLs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/>
      <a:lstStyle>
        <a:defPPr>
          <a:defRPr kumimoji="0">
            <a:latin typeface="Arial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xtLs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/>
      <a:lstStyle>
        <a:defPPr>
          <a:defRPr kumimoji="0">
            <a:latin typeface="Arial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xtLs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/>
      <a:lstStyle>
        <a:defPPr>
          <a:defRPr kumimoji="0">
            <a:latin typeface="Arial" charset="0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xtLs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/>
      <a:lstStyle>
        <a:defPPr>
          <a:defRPr kumimoji="0">
            <a:latin typeface="Arial" charset="0"/>
          </a:defRPr>
        </a:defPPr>
      </a:lstStyle>
    </a:sp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9946</TotalTime>
  <Words>1081</Words>
  <Application>Microsoft Macintosh PowerPoint</Application>
  <PresentationFormat>Экран (4:3)</PresentationFormat>
  <Paragraphs>232</Paragraphs>
  <Slides>43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Office Theme</vt:lpstr>
      <vt:lpstr>1_Office Theme</vt:lpstr>
      <vt:lpstr>2_Office Theme</vt:lpstr>
      <vt:lpstr>3_Office Theme</vt:lpstr>
      <vt:lpstr>Слайд 1</vt:lpstr>
      <vt:lpstr>Слайд 2</vt:lpstr>
      <vt:lpstr>Слайд 3</vt:lpstr>
      <vt:lpstr>Слайд 4</vt:lpstr>
      <vt:lpstr>Широкий ассортимент спецобуви от мировых лидеров  </vt:lpstr>
      <vt:lpstr>Технологии производства одежды</vt:lpstr>
      <vt:lpstr>Наши партнеры  Производители СИЗ</vt:lpstr>
      <vt:lpstr>Участие в крупнейших международных выставках</vt:lpstr>
      <vt:lpstr>Слайд 9</vt:lpstr>
      <vt:lpstr>Слайд 10</vt:lpstr>
      <vt:lpstr>Слайд 11</vt:lpstr>
      <vt:lpstr>Слайд 12</vt:lpstr>
      <vt:lpstr>Специальные условия от производителей </vt:lpstr>
      <vt:lpstr>Благодарственные письма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Дополнительный сервис</vt:lpstr>
      <vt:lpstr>Слайд 25</vt:lpstr>
      <vt:lpstr>Слайд 26</vt:lpstr>
      <vt:lpstr>Слайд 27</vt:lpstr>
      <vt:lpstr>Варианты договоров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Настя</cp:lastModifiedBy>
  <cp:revision>207</cp:revision>
  <dcterms:created xsi:type="dcterms:W3CDTF">2016-01-13T14:16:51Z</dcterms:created>
  <dcterms:modified xsi:type="dcterms:W3CDTF">2016-09-29T03:04:07Z</dcterms:modified>
</cp:coreProperties>
</file>