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9" r:id="rId2"/>
    <p:sldId id="270" r:id="rId3"/>
    <p:sldId id="271" r:id="rId4"/>
    <p:sldId id="272" r:id="rId5"/>
    <p:sldId id="273" r:id="rId6"/>
    <p:sldId id="274" r:id="rId7"/>
    <p:sldId id="281" r:id="rId8"/>
    <p:sldId id="280" r:id="rId9"/>
    <p:sldId id="282" r:id="rId10"/>
    <p:sldId id="275" r:id="rId11"/>
    <p:sldId id="276" r:id="rId12"/>
    <p:sldId id="277" r:id="rId13"/>
    <p:sldId id="27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Excel_2007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относительное число пострадавших от НС на 1000 работающих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2.8</c:v>
                </c:pt>
                <c:pt idx="1">
                  <c:v>2.6</c:v>
                </c:pt>
                <c:pt idx="2">
                  <c:v>2.5</c:v>
                </c:pt>
                <c:pt idx="3">
                  <c:v>2.1</c:v>
                </c:pt>
                <c:pt idx="4">
                  <c:v>2</c:v>
                </c:pt>
                <c:pt idx="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01320"/>
        <c:axId val="223301712"/>
      </c:barChart>
      <c:catAx>
        <c:axId val="22330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301712"/>
        <c:crosses val="autoZero"/>
        <c:auto val="1"/>
        <c:lblAlgn val="ctr"/>
        <c:lblOffset val="100"/>
        <c:noMultiLvlLbl val="0"/>
      </c:catAx>
      <c:valAx>
        <c:axId val="22330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301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09609215514723E-2"/>
          <c:y val="2.8885913053486652E-2"/>
          <c:w val="0.70827488577816666"/>
          <c:h val="0.85541021159597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2.1</c:v>
                </c:pt>
                <c:pt idx="2" formatCode="0.0">
                  <c:v>1.9</c:v>
                </c:pt>
                <c:pt idx="3">
                  <c:v>1.9</c:v>
                </c:pt>
                <c:pt idx="4">
                  <c:v>1.7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область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3950617283950636E-2"/>
                  <c:y val="-7.8869528478213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604938271605069E-2"/>
                  <c:y val="-1.314492141303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2.8</c:v>
                </c:pt>
                <c:pt idx="1">
                  <c:v>2.6</c:v>
                </c:pt>
                <c:pt idx="2">
                  <c:v>2.5</c:v>
                </c:pt>
                <c:pt idx="3">
                  <c:v>2.1</c:v>
                </c:pt>
                <c:pt idx="4">
                  <c:v>2</c:v>
                </c:pt>
                <c:pt idx="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302496"/>
        <c:axId val="223302888"/>
        <c:axId val="0"/>
      </c:bar3DChart>
      <c:catAx>
        <c:axId val="2233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302888"/>
        <c:crosses val="autoZero"/>
        <c:auto val="1"/>
        <c:lblAlgn val="ctr"/>
        <c:lblOffset val="100"/>
        <c:noMultiLvlLbl val="0"/>
      </c:catAx>
      <c:valAx>
        <c:axId val="223302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30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74375425294052"/>
          <c:y val="0.34663902990066042"/>
          <c:w val="0.20299698648780126"/>
          <c:h val="0.2830608746485803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рабочих мест, на которых проведена СОУТ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m/d/yyyy</c:formatCode>
                <c:ptCount val="6"/>
                <c:pt idx="0">
                  <c:v>42401</c:v>
                </c:pt>
                <c:pt idx="1">
                  <c:v>42430</c:v>
                </c:pt>
                <c:pt idx="2">
                  <c:v>42461</c:v>
                </c:pt>
                <c:pt idx="3">
                  <c:v>42491</c:v>
                </c:pt>
                <c:pt idx="4">
                  <c:v>42522</c:v>
                </c:pt>
                <c:pt idx="5">
                  <c:v>42552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13862</c:v>
                </c:pt>
                <c:pt idx="1">
                  <c:v>32940</c:v>
                </c:pt>
                <c:pt idx="2">
                  <c:v>93137</c:v>
                </c:pt>
                <c:pt idx="3">
                  <c:v>116190</c:v>
                </c:pt>
                <c:pt idx="4">
                  <c:v>124907</c:v>
                </c:pt>
                <c:pt idx="5">
                  <c:v>145848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481128"/>
        <c:axId val="225482304"/>
      </c:barChart>
      <c:dateAx>
        <c:axId val="225481128"/>
        <c:scaling>
          <c:orientation val="minMax"/>
        </c:scaling>
        <c:delete val="0"/>
        <c:axPos val="l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82304"/>
        <c:crosses val="autoZero"/>
        <c:auto val="1"/>
        <c:lblOffset val="100"/>
        <c:baseTimeUnit val="months"/>
      </c:dateAx>
      <c:valAx>
        <c:axId val="22548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8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работников прошедших обучение по ОТ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16100</c:v>
                </c:pt>
                <c:pt idx="1">
                  <c:v>18700</c:v>
                </c:pt>
                <c:pt idx="2">
                  <c:v>22500</c:v>
                </c:pt>
                <c:pt idx="3">
                  <c:v>26300</c:v>
                </c:pt>
                <c:pt idx="4">
                  <c:v>27778</c:v>
                </c:pt>
                <c:pt idx="5">
                  <c:v>28900</c:v>
                </c:pt>
                <c:pt idx="6">
                  <c:v>27200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483088"/>
        <c:axId val="225483480"/>
      </c:lineChart>
      <c:catAx>
        <c:axId val="22548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483480"/>
        <c:crosses val="autoZero"/>
        <c:auto val="1"/>
        <c:lblAlgn val="ctr"/>
        <c:lblOffset val="100"/>
        <c:noMultiLvlLbl val="0"/>
      </c:catAx>
      <c:valAx>
        <c:axId val="225483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48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страхователей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773</c:v>
                </c:pt>
                <c:pt idx="1">
                  <c:v>836</c:v>
                </c:pt>
                <c:pt idx="2">
                  <c:v>747</c:v>
                </c:pt>
                <c:pt idx="3">
                  <c:v>790</c:v>
                </c:pt>
                <c:pt idx="4">
                  <c:v>1219</c:v>
                </c:pt>
                <c:pt idx="5">
                  <c:v>1379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 предупредительных мер (млн. руб)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288.7</c:v>
                </c:pt>
                <c:pt idx="1">
                  <c:v>304.60000000000002</c:v>
                </c:pt>
                <c:pt idx="2">
                  <c:v>391.2</c:v>
                </c:pt>
                <c:pt idx="3">
                  <c:v>531.79999999999995</c:v>
                </c:pt>
                <c:pt idx="4">
                  <c:v>562.79999999999995</c:v>
                </c:pt>
                <c:pt idx="5">
                  <c:v>584.70000000000005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84264"/>
        <c:axId val="223304064"/>
      </c:barChart>
      <c:catAx>
        <c:axId val="22548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304064"/>
        <c:crosses val="autoZero"/>
        <c:auto val="1"/>
        <c:lblAlgn val="ctr"/>
        <c:lblOffset val="100"/>
        <c:noMultiLvlLbl val="0"/>
      </c:catAx>
      <c:valAx>
        <c:axId val="22330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484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18518518518517E-2"/>
          <c:y val="1.6836195965366927E-2"/>
          <c:w val="0.66362654320987657"/>
          <c:h val="0.85716829766394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израсходовано на мероприятия по ОТ за год (млрд. руб)</c:v>
                </c:pt>
              </c:strCache>
            </c:strRef>
          </c:tx>
          <c:dLbls>
            <c:dLbl>
              <c:idx val="0"/>
              <c:layout>
                <c:manualLayout>
                  <c:x val="-3.7037037037037042E-2"/>
                  <c:y val="-4.489652257431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5.9189999999999996</c:v>
                </c:pt>
                <c:pt idx="1">
                  <c:v>5.8049999999999997</c:v>
                </c:pt>
                <c:pt idx="2">
                  <c:v>7.5</c:v>
                </c:pt>
                <c:pt idx="3">
                  <c:v>8.75</c:v>
                </c:pt>
                <c:pt idx="4">
                  <c:v>9.2899999999999991</c:v>
                </c:pt>
                <c:pt idx="5">
                  <c:v>7.72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затраты по ОТ на 1 работающего за год (тыс. руб.)</c:v>
                </c:pt>
              </c:strCache>
            </c:strRef>
          </c:tx>
          <c:dLbls>
            <c:dLbl>
              <c:idx val="0"/>
              <c:layout>
                <c:manualLayout>
                  <c:x val="0.48611111111111099"/>
                  <c:y val="-0.35636614793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7.3</c:v>
                </c:pt>
                <c:pt idx="1">
                  <c:v>7.7</c:v>
                </c:pt>
                <c:pt idx="2">
                  <c:v>9.1</c:v>
                </c:pt>
                <c:pt idx="3">
                  <c:v>11.8</c:v>
                </c:pt>
                <c:pt idx="4">
                  <c:v>12.5</c:v>
                </c:pt>
                <c:pt idx="5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896848"/>
        <c:axId val="224897240"/>
      </c:lineChart>
      <c:catAx>
        <c:axId val="22489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897240"/>
        <c:crosses val="autoZero"/>
        <c:auto val="1"/>
        <c:lblAlgn val="ctr"/>
        <c:lblOffset val="100"/>
        <c:noMultiLvlLbl val="0"/>
      </c:catAx>
      <c:valAx>
        <c:axId val="224897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2489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D649-111B-4E59-B46E-B44E2F4BB3A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4D3B7-56A8-4A40-AC23-4DAC4CC0F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6E9-13A0-421D-BEF2-598599F01B91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B285-2DEC-435C-BE33-F650F808D527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A6B2-7FF9-4743-9C73-897D65E01728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AD2-3588-4BE8-981D-1264EE966EAF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F26D-EEAB-4A14-B84B-DA1D6D87FEA9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A95F-047F-4D2F-81D4-20C404FBE35E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928-AAF1-469B-A8B6-DA5DE1FE8081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416C-428A-474B-A5A5-865986A17BAA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D194-7031-4B4C-8722-F10528DD9601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557-6F71-4AD9-974F-24D623A30076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4B4F-94EC-4778-B11F-F4DCF93670AD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7865-D5BF-474F-8C7F-374F49D4EEC2}" type="datetime1">
              <a:rPr lang="ru-RU" smtClean="0"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nfotrud66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 состоянии условий и охраны труда в Свердловской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Алексей Иванович Мельничук – </a:t>
            </a:r>
          </a:p>
          <a:p>
            <a:pPr algn="ctr"/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начальник отдела охраны труда и социального партнерства Департамента по труду и занятости населения Свердловской области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работников, прошедших обучение и проверку знаний требований охраны труда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7352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Реализация предупредительных мер по сокращению производственного травматизма и профзаболеваний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300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Затраты на мероприятия по охране труда за год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в расчете на 1 работающего в организациях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369316"/>
              </p:ext>
            </p:extLst>
          </p:nvPr>
        </p:nvGraphicFramePr>
        <p:xfrm>
          <a:off x="457200" y="16240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30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производственного травматизма 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855139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уровня производственного травматизма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в Свердловской области в сравнении с Российской Федерацией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003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279"/>
            <a:ext cx="7920880" cy="61220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5C68B6-61C2-468F-89AB-4B9F7531AA68}" type="slidenum">
              <a:rPr lang="ru-RU" smtClean="0"/>
              <a:pPr algn="ctr"/>
              <a:t>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19256" cy="5879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Динамика показателей хронической профессиональной заболеваемости по Свердловской области</a:t>
            </a:r>
            <a:endParaRPr lang="ru-RU" sz="24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38524"/>
            <a:ext cx="7776864" cy="46987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специальной оценки условий труда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733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31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Постановление Правительства Свердловской области от 29.07.2015 № 685-ПП «Об утверждении Порядка осуществления сбора, обработки и анализа информации о состоянии условий и охраны труда у работодателей, осуществляющих свою деятельность на территории Свердловской области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44675"/>
            <a:ext cx="8147248" cy="45116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01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Введение в эксплуатацию официального сайта Свердловской области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infotrud66.ru</a:t>
            </a:r>
            <a:r>
              <a:rPr lang="ru-RU" sz="2000" dirty="0" smtClean="0"/>
              <a:t> позволило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92500" lnSpcReduction="1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</a:t>
            </a:r>
            <a:r>
              <a:rPr lang="ru-RU" sz="2000" u="sng" dirty="0" smtClean="0">
                <a:solidFill>
                  <a:prstClr val="black"/>
                </a:solidFill>
              </a:rPr>
              <a:t>Исполнительным органам государственной власти</a:t>
            </a:r>
            <a:endParaRPr lang="ru-RU" sz="2000" u="sng" dirty="0">
              <a:solidFill>
                <a:prstClr val="black"/>
              </a:solidFill>
            </a:endParaRPr>
          </a:p>
          <a:p>
            <a:pPr lvl="0" algn="just" eaLnBrk="0" fontAlgn="base" hangingPunct="0"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увеличить </a:t>
            </a:r>
            <a:r>
              <a:rPr lang="ru-RU" sz="2000" dirty="0">
                <a:solidFill>
                  <a:prstClr val="black"/>
                </a:solidFill>
              </a:rPr>
              <a:t>численности предприятий и организаций, охваченных </a:t>
            </a:r>
            <a:r>
              <a:rPr lang="ru-RU" sz="2000" dirty="0" smtClean="0">
                <a:solidFill>
                  <a:prstClr val="black"/>
                </a:solidFill>
              </a:rPr>
              <a:t>мониторингом;</a:t>
            </a:r>
            <a:endParaRPr lang="ru-RU" sz="2000" dirty="0">
              <a:solidFill>
                <a:prstClr val="black"/>
              </a:solidFill>
            </a:endParaRPr>
          </a:p>
          <a:p>
            <a:pPr lvl="0" algn="just" eaLnBrk="0" fontAlgn="base" hangingPunct="0"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повысить </a:t>
            </a:r>
            <a:r>
              <a:rPr lang="ru-RU" sz="2000" dirty="0">
                <a:solidFill>
                  <a:prstClr val="black"/>
                </a:solidFill>
              </a:rPr>
              <a:t>оперативность обработки </a:t>
            </a:r>
            <a:r>
              <a:rPr lang="ru-RU" sz="2000" dirty="0" smtClean="0">
                <a:solidFill>
                  <a:prstClr val="black"/>
                </a:solidFill>
              </a:rPr>
              <a:t>и достоверность </a:t>
            </a:r>
            <a:r>
              <a:rPr lang="ru-RU" sz="2000" dirty="0">
                <a:solidFill>
                  <a:prstClr val="black"/>
                </a:solidFill>
              </a:rPr>
              <a:t>получаемой </a:t>
            </a:r>
            <a:r>
              <a:rPr lang="ru-RU" sz="2000" dirty="0" smtClean="0">
                <a:solidFill>
                  <a:prstClr val="black"/>
                </a:solidFill>
              </a:rPr>
              <a:t>информации</a:t>
            </a:r>
            <a:r>
              <a:rPr lang="ru-RU" sz="2000" dirty="0">
                <a:solidFill>
                  <a:prstClr val="black"/>
                </a:solidFill>
              </a:rPr>
              <a:t>;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использовать в качестве вспомогательного инструмента при планировании совместной работы сторон социального партнерства в рамках Правительственной комиссии Свердловской области по вопросам охраны </a:t>
            </a:r>
            <a:r>
              <a:rPr lang="ru-RU" sz="2000" dirty="0" smtClean="0">
                <a:solidFill>
                  <a:prstClr val="black"/>
                </a:solidFill>
              </a:rPr>
              <a:t>труда. </a:t>
            </a: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     </a:t>
            </a:r>
            <a:r>
              <a:rPr lang="ru-RU" sz="2000" u="sng" dirty="0" smtClean="0">
                <a:solidFill>
                  <a:prstClr val="black"/>
                </a:solidFill>
              </a:rPr>
              <a:t>Работодателям</a:t>
            </a:r>
          </a:p>
          <a:p>
            <a:pPr lvl="0" algn="just" eaLnBrk="0" fontAlgn="base" hangingPunct="0"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уменьшить время, затрачиваемое на подготовку информации в электронном виде;</a:t>
            </a:r>
          </a:p>
          <a:p>
            <a:pPr lvl="0" algn="just" eaLnBrk="0" fontAlgn="base" hangingPunct="0"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получать информацию и бесплатную консультацию по вопросам охраны труда вне зависимости от форм собственности, вида деятельности и численности работающих;</a:t>
            </a:r>
          </a:p>
          <a:p>
            <a:pPr lvl="0" algn="just" eaLnBrk="0" fontAlgn="base" hangingPunct="0"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</a:rPr>
              <a:t>уменьшить количество почтовых отправлений, как следствие экономия финансовых </a:t>
            </a:r>
            <a:r>
              <a:rPr lang="ru-RU" sz="2000" smtClean="0">
                <a:solidFill>
                  <a:prstClr val="black"/>
                </a:solidFill>
              </a:rPr>
              <a:t>средств.</a:t>
            </a:r>
            <a:endParaRPr lang="ru-RU" sz="2000">
              <a:solidFill>
                <a:prstClr val="black"/>
              </a:solidFill>
            </a:endParaRPr>
          </a:p>
          <a:p>
            <a:pPr lvl="0" algn="just" eaLnBrk="0" fontAlgn="base" hangingPunct="0"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20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265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 состоянии условий и охраны труда в Свердловской области</vt:lpstr>
      <vt:lpstr>Динамика производственного травматизма в  Свердловской области</vt:lpstr>
      <vt:lpstr>Динамика уровня производственного травматизма (Кч) в Свердловской области в сравнении с Российской Федерацией</vt:lpstr>
      <vt:lpstr>Презентация PowerPoint</vt:lpstr>
      <vt:lpstr>Презентация PowerPoint</vt:lpstr>
      <vt:lpstr>Динамика показателей хронической профессиональной заболеваемости по Свердловской области</vt:lpstr>
      <vt:lpstr>Проведение специальной оценки условий труда </vt:lpstr>
      <vt:lpstr>Постановление Правительства Свердловской области от 29.07.2015 № 685-ПП «Об утверждении Порядка осуществления сбора, обработки и анализа информации о состоянии условий и охраны труда у работодателей, осуществляющих свою деятельность на территории Свердловской области</vt:lpstr>
      <vt:lpstr>Введение в эксплуатацию официального сайта Свердловской области  http://infotrud66.ru позволило </vt:lpstr>
      <vt:lpstr>Количество работников, прошедших обучение и проверку знаний требований охраны труда</vt:lpstr>
      <vt:lpstr>Реализация предупредительных мер по сокращению производственного травматизма и профзаболеваний</vt:lpstr>
      <vt:lpstr>Затраты на мероприятия по охране труда за год  и в расчете на 1 работающего в организациях  Свердловской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Мельничук Алексей Иванович</dc:creator>
  <cp:lastModifiedBy>Мельничук Алексей Иванович</cp:lastModifiedBy>
  <cp:revision>100</cp:revision>
  <cp:lastPrinted>2016-09-21T12:31:28Z</cp:lastPrinted>
  <dcterms:modified xsi:type="dcterms:W3CDTF">2016-09-23T05:04:56Z</dcterms:modified>
</cp:coreProperties>
</file>